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81" r:id="rId4"/>
    <p:sldId id="283" r:id="rId5"/>
    <p:sldId id="293" r:id="rId6"/>
    <p:sldId id="294" r:id="rId7"/>
    <p:sldId id="295" r:id="rId8"/>
    <p:sldId id="296" r:id="rId9"/>
    <p:sldId id="297" r:id="rId10"/>
    <p:sldId id="288" r:id="rId11"/>
    <p:sldId id="303" r:id="rId12"/>
    <p:sldId id="304" r:id="rId13"/>
    <p:sldId id="305" r:id="rId14"/>
    <p:sldId id="307" r:id="rId15"/>
    <p:sldId id="306" r:id="rId16"/>
    <p:sldId id="308" r:id="rId17"/>
    <p:sldId id="309" r:id="rId18"/>
    <p:sldId id="290" r:id="rId19"/>
    <p:sldId id="298" r:id="rId20"/>
    <p:sldId id="302" r:id="rId21"/>
    <p:sldId id="291" r:id="rId22"/>
    <p:sldId id="299" r:id="rId23"/>
    <p:sldId id="301" r:id="rId24"/>
    <p:sldId id="300" r:id="rId25"/>
    <p:sldId id="311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DAC3"/>
    <a:srgbClr val="486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03DAF-6118-6227-5B2C-0487C7542AA5}" v="15" dt="2022-10-26T00:25:56.377"/>
    <p1510:client id="{883D45B8-81A2-C34F-B511-E8FDF8BC7B0F}" v="3801" dt="2022-10-26T22:49:06.642"/>
    <p1510:client id="{8A984BEC-8AF2-4493-8B16-B91A32D6322C}" v="132" dt="2022-10-26T17:42:28.154"/>
    <p1510:client id="{C6985F33-25A6-8E04-00C8-F46B298C475B}" v="21" dt="2022-10-26T17:48:04.873"/>
    <p1510:client id="{E7B41268-5EA9-1806-0303-02C19F70A8BE}" v="2" dt="2022-10-26T04:56:10.130"/>
    <p1510:client id="{E88D192D-C9B3-45D8-DACA-860242FEA3B0}" v="137" dt="2022-10-26T22:49:17.0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BF362-9D4B-604B-875A-8594DA74BE83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2210A-7AF7-E14F-80D9-F436E41AD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58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2210A-7AF7-E14F-80D9-F436E41AD4F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5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E2D6-588E-1E5B-ADE9-843B30E82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644574-5F90-AD35-A290-627EA3F04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6E476-41F7-C5D4-1696-6563A2D2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1C3A4-FE42-E09D-C618-21AFDF7E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47F8-4841-13CB-1372-4249002CB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66;p11">
            <a:extLst>
              <a:ext uri="{FF2B5EF4-FFF2-40B4-BE49-F238E27FC236}">
                <a16:creationId xmlns:a16="http://schemas.microsoft.com/office/drawing/2014/main" id="{53E2F3B6-9B4B-7F6F-E50D-3B2F99AA64DE}"/>
              </a:ext>
            </a:extLst>
          </p:cNvPr>
          <p:cNvSpPr/>
          <p:nvPr userDrawn="1"/>
        </p:nvSpPr>
        <p:spPr>
          <a:xfrm>
            <a:off x="0" y="-3924"/>
            <a:ext cx="12192000" cy="6858000"/>
          </a:xfrm>
          <a:prstGeom prst="rect">
            <a:avLst/>
          </a:prstGeom>
          <a:solidFill>
            <a:srgbClr val="04244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8;p11">
            <a:extLst>
              <a:ext uri="{FF2B5EF4-FFF2-40B4-BE49-F238E27FC236}">
                <a16:creationId xmlns:a16="http://schemas.microsoft.com/office/drawing/2014/main" id="{499F87E0-0342-DA2F-06E5-AE9C3F6EB9E8}"/>
              </a:ext>
            </a:extLst>
          </p:cNvPr>
          <p:cNvSpPr/>
          <p:nvPr userDrawn="1"/>
        </p:nvSpPr>
        <p:spPr>
          <a:xfrm>
            <a:off x="0" y="-36812"/>
            <a:ext cx="2134200" cy="2134200"/>
          </a:xfrm>
          <a:prstGeom prst="rect">
            <a:avLst/>
          </a:prstGeom>
          <a:solidFill>
            <a:srgbClr val="C6F22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69;p11">
            <a:extLst>
              <a:ext uri="{FF2B5EF4-FFF2-40B4-BE49-F238E27FC236}">
                <a16:creationId xmlns:a16="http://schemas.microsoft.com/office/drawing/2014/main" id="{06DA3324-1D76-F9A4-AA80-6A8ECC8D8ADB}"/>
              </a:ext>
            </a:extLst>
          </p:cNvPr>
          <p:cNvSpPr/>
          <p:nvPr userDrawn="1"/>
        </p:nvSpPr>
        <p:spPr>
          <a:xfrm>
            <a:off x="432024" y="413338"/>
            <a:ext cx="1233900" cy="1233900"/>
          </a:xfrm>
          <a:prstGeom prst="ellipse">
            <a:avLst/>
          </a:prstGeom>
          <a:solidFill>
            <a:srgbClr val="EEECED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0;p11">
            <a:extLst>
              <a:ext uri="{FF2B5EF4-FFF2-40B4-BE49-F238E27FC236}">
                <a16:creationId xmlns:a16="http://schemas.microsoft.com/office/drawing/2014/main" id="{5B2847A8-7CC3-F16D-3B15-0038D422F709}"/>
              </a:ext>
            </a:extLst>
          </p:cNvPr>
          <p:cNvSpPr/>
          <p:nvPr userDrawn="1"/>
        </p:nvSpPr>
        <p:spPr>
          <a:xfrm>
            <a:off x="574974" y="1877338"/>
            <a:ext cx="2181900" cy="2181900"/>
          </a:xfrm>
          <a:prstGeom prst="ellipse">
            <a:avLst/>
          </a:prstGeom>
          <a:solidFill>
            <a:srgbClr val="496BE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71;p11">
            <a:extLst>
              <a:ext uri="{FF2B5EF4-FFF2-40B4-BE49-F238E27FC236}">
                <a16:creationId xmlns:a16="http://schemas.microsoft.com/office/drawing/2014/main" id="{FC8808E9-A0F4-6CA1-A53F-9DCB23A6CE0C}"/>
              </a:ext>
            </a:extLst>
          </p:cNvPr>
          <p:cNvSpPr/>
          <p:nvPr userDrawn="1"/>
        </p:nvSpPr>
        <p:spPr>
          <a:xfrm>
            <a:off x="2375910" y="1717949"/>
            <a:ext cx="2285930" cy="199557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EDAC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8826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836F-C486-9004-FEFC-1E338BA5F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9EDFC5-7297-1FA7-7DFA-430E3236E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876D3-ECAB-31DB-6F05-E94B8F93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4925C-4799-BCE5-92F3-A5E84BCD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9A244-6CCE-E77D-E452-48EC55D0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03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F9AF29-0C9B-4B56-12E0-802CF4E89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8699ED-9EDF-B4A6-CD8D-5A98A46E83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825C6-D663-EC4E-A203-F56A39BCE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F0F5C-FA60-8649-368F-00D08B4D1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9B591-AF40-9E87-4D08-7D79E220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5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;p11">
            <a:extLst>
              <a:ext uri="{FF2B5EF4-FFF2-40B4-BE49-F238E27FC236}">
                <a16:creationId xmlns:a16="http://schemas.microsoft.com/office/drawing/2014/main" id="{AC7B4538-E7DD-A397-A89B-7B3FC2B4FB45}"/>
              </a:ext>
            </a:extLst>
          </p:cNvPr>
          <p:cNvSpPr/>
          <p:nvPr userDrawn="1"/>
        </p:nvSpPr>
        <p:spPr>
          <a:xfrm>
            <a:off x="203425" y="236472"/>
            <a:ext cx="549089" cy="541403"/>
          </a:xfrm>
          <a:prstGeom prst="ellipse">
            <a:avLst/>
          </a:prstGeom>
          <a:solidFill>
            <a:srgbClr val="EEECED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6;p11">
            <a:extLst>
              <a:ext uri="{FF2B5EF4-FFF2-40B4-BE49-F238E27FC236}">
                <a16:creationId xmlns:a16="http://schemas.microsoft.com/office/drawing/2014/main" id="{E2322B93-A722-8D72-02A4-F0D13A23B2E3}"/>
              </a:ext>
            </a:extLst>
          </p:cNvPr>
          <p:cNvSpPr/>
          <p:nvPr userDrawn="1"/>
        </p:nvSpPr>
        <p:spPr>
          <a:xfrm>
            <a:off x="0" y="-3924"/>
            <a:ext cx="12192000" cy="6858000"/>
          </a:xfrm>
          <a:prstGeom prst="rect">
            <a:avLst/>
          </a:prstGeom>
          <a:solidFill>
            <a:srgbClr val="04244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71B70D-6685-D959-995D-3062D326C66A}"/>
              </a:ext>
            </a:extLst>
          </p:cNvPr>
          <p:cNvSpPr/>
          <p:nvPr userDrawn="1"/>
        </p:nvSpPr>
        <p:spPr>
          <a:xfrm>
            <a:off x="320657" y="268953"/>
            <a:ext cx="11577580" cy="6285352"/>
          </a:xfrm>
          <a:prstGeom prst="roundRect">
            <a:avLst>
              <a:gd name="adj" fmla="val 40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2B6578-7700-ECD4-8990-6B3A9046762D}"/>
              </a:ext>
            </a:extLst>
          </p:cNvPr>
          <p:cNvCxnSpPr>
            <a:cxnSpLocks/>
          </p:cNvCxnSpPr>
          <p:nvPr userDrawn="1"/>
        </p:nvCxnSpPr>
        <p:spPr>
          <a:xfrm>
            <a:off x="595201" y="1048870"/>
            <a:ext cx="10781011" cy="0"/>
          </a:xfrm>
          <a:prstGeom prst="line">
            <a:avLst/>
          </a:prstGeom>
          <a:ln w="22225">
            <a:solidFill>
              <a:srgbClr val="2EDA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68;p11">
            <a:extLst>
              <a:ext uri="{FF2B5EF4-FFF2-40B4-BE49-F238E27FC236}">
                <a16:creationId xmlns:a16="http://schemas.microsoft.com/office/drawing/2014/main" id="{A2F9AB13-BC15-8C5B-492C-763105B39068}"/>
              </a:ext>
            </a:extLst>
          </p:cNvPr>
          <p:cNvSpPr/>
          <p:nvPr userDrawn="1"/>
        </p:nvSpPr>
        <p:spPr>
          <a:xfrm>
            <a:off x="595201" y="441585"/>
            <a:ext cx="549089" cy="541403"/>
          </a:xfrm>
          <a:prstGeom prst="rect">
            <a:avLst/>
          </a:prstGeom>
          <a:solidFill>
            <a:srgbClr val="C6F222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9;p11">
            <a:extLst>
              <a:ext uri="{FF2B5EF4-FFF2-40B4-BE49-F238E27FC236}">
                <a16:creationId xmlns:a16="http://schemas.microsoft.com/office/drawing/2014/main" id="{E5FFE10D-EE80-448A-BE29-A48ABBB6E159}"/>
              </a:ext>
            </a:extLst>
          </p:cNvPr>
          <p:cNvSpPr/>
          <p:nvPr userDrawn="1"/>
        </p:nvSpPr>
        <p:spPr>
          <a:xfrm>
            <a:off x="709599" y="567416"/>
            <a:ext cx="317459" cy="313015"/>
          </a:xfrm>
          <a:prstGeom prst="ellipse">
            <a:avLst/>
          </a:prstGeom>
          <a:solidFill>
            <a:srgbClr val="EEECED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04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6;p11">
            <a:extLst>
              <a:ext uri="{FF2B5EF4-FFF2-40B4-BE49-F238E27FC236}">
                <a16:creationId xmlns:a16="http://schemas.microsoft.com/office/drawing/2014/main" id="{AAA7F391-890F-19BD-D216-C31D8ABE2B14}"/>
              </a:ext>
            </a:extLst>
          </p:cNvPr>
          <p:cNvSpPr/>
          <p:nvPr userDrawn="1"/>
        </p:nvSpPr>
        <p:spPr>
          <a:xfrm>
            <a:off x="0" y="-3924"/>
            <a:ext cx="2286000" cy="6858000"/>
          </a:xfrm>
          <a:prstGeom prst="rect">
            <a:avLst/>
          </a:prstGeom>
          <a:solidFill>
            <a:srgbClr val="04244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;p11">
            <a:extLst>
              <a:ext uri="{FF2B5EF4-FFF2-40B4-BE49-F238E27FC236}">
                <a16:creationId xmlns:a16="http://schemas.microsoft.com/office/drawing/2014/main" id="{428A11C0-74AD-AF84-3E0A-08211844EB5F}"/>
              </a:ext>
            </a:extLst>
          </p:cNvPr>
          <p:cNvSpPr/>
          <p:nvPr userDrawn="1"/>
        </p:nvSpPr>
        <p:spPr>
          <a:xfrm>
            <a:off x="1489374" y="5333233"/>
            <a:ext cx="1294167" cy="1269274"/>
          </a:xfrm>
          <a:prstGeom prst="ellipse">
            <a:avLst/>
          </a:prstGeom>
          <a:solidFill>
            <a:srgbClr val="496BE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71;p11">
            <a:extLst>
              <a:ext uri="{FF2B5EF4-FFF2-40B4-BE49-F238E27FC236}">
                <a16:creationId xmlns:a16="http://schemas.microsoft.com/office/drawing/2014/main" id="{0B90EA24-2EC3-CC0E-764D-F4927AA1E069}"/>
              </a:ext>
            </a:extLst>
          </p:cNvPr>
          <p:cNvSpPr/>
          <p:nvPr userDrawn="1"/>
        </p:nvSpPr>
        <p:spPr>
          <a:xfrm>
            <a:off x="1027595" y="5333233"/>
            <a:ext cx="923558" cy="808958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EDAC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552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6;p11">
            <a:extLst>
              <a:ext uri="{FF2B5EF4-FFF2-40B4-BE49-F238E27FC236}">
                <a16:creationId xmlns:a16="http://schemas.microsoft.com/office/drawing/2014/main" id="{A0346104-1AFB-5538-0A72-89098F159415}"/>
              </a:ext>
            </a:extLst>
          </p:cNvPr>
          <p:cNvSpPr/>
          <p:nvPr userDrawn="1"/>
        </p:nvSpPr>
        <p:spPr>
          <a:xfrm flipH="1">
            <a:off x="-1" y="-3924"/>
            <a:ext cx="9130553" cy="6858000"/>
          </a:xfrm>
          <a:prstGeom prst="rect">
            <a:avLst/>
          </a:prstGeom>
          <a:solidFill>
            <a:srgbClr val="042448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70;p11">
            <a:extLst>
              <a:ext uri="{FF2B5EF4-FFF2-40B4-BE49-F238E27FC236}">
                <a16:creationId xmlns:a16="http://schemas.microsoft.com/office/drawing/2014/main" id="{AA973A4E-20A7-93BD-6928-0F1D564B13B4}"/>
              </a:ext>
            </a:extLst>
          </p:cNvPr>
          <p:cNvSpPr/>
          <p:nvPr userDrawn="1"/>
        </p:nvSpPr>
        <p:spPr>
          <a:xfrm>
            <a:off x="7947210" y="3995391"/>
            <a:ext cx="2366683" cy="2380130"/>
          </a:xfrm>
          <a:prstGeom prst="ellipse">
            <a:avLst/>
          </a:prstGeom>
          <a:solidFill>
            <a:srgbClr val="2EDAC3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33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8B49-5A40-06EB-AA7F-8B785359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D731B-FF69-ABD4-6668-FCF07B5D8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8C8102-1808-B92B-AE7A-546733114D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2D1D1B-7F5D-CC52-A25E-5D14BA79D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301159-8F8F-90AF-6B4C-78ABCA251A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F0C80-0C71-0225-0D92-CC35F39F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A8520A-5192-1F79-D825-346D66BDF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02F1E0-898B-877A-5FCA-016A27E64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7373-05EC-BA66-ED73-F46B8151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30C752-F250-B3DA-9635-1CEFDD7A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0917B-D15C-ACFD-918F-16BC15905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809D8-C192-0E53-A7DB-69A561F8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7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3B1A6-FD8E-0C7C-CD1E-7BEC35C9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17E2A-BD31-7C9B-658B-528DE3B6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E111D6-4D27-B9F9-EABE-BDBDCBE79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3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7B5F-088C-4D53-0C6C-6A3F1FE5C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A63A-5E5F-ADD8-466A-95CF85DA1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D526F-617D-1B0C-CCB6-D84760BA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EE70D-1584-618C-B3A0-E25BF881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34B27-F5C9-F782-A94F-49E743145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3AD091-1102-7D1E-8FAC-2BB99136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0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95D3B-E670-58A0-B33C-BDD540952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0A8F4C-FF5E-A159-0216-E69CA63FD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8D203-D489-9B2C-64D9-50E6842BB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16ABA-7739-DBBB-8007-03B3CC357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6E17E2-1C04-F7A6-0A33-2DFE3062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3F72D-BC3B-5A75-14A9-EE003D7A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1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06E45-1E9B-8A6B-8528-FACF24EBB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1D0681-AF33-CE50-ED59-E437E6B6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AF8DF-61C1-9D78-3114-E648032FB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BF7E8-6F2C-FD4F-8BA7-558E3BBBAC25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2A936-00B6-A841-41FD-5E0149C546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9D96-B7CF-8ADB-CFFE-8992EA0E9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9CD4-00BB-5344-91FE-A1C3C7062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18B5-9512-DC1C-2311-05FDE2347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835" y="2228850"/>
            <a:ext cx="9144000" cy="2387600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Ascend Tech Workshop </a:t>
            </a:r>
            <a:b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B9BC9-5496-2F52-8FDD-46C7854368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2025" y="4616450"/>
            <a:ext cx="2647950" cy="1655762"/>
          </a:xfrm>
        </p:spPr>
        <p:txBody>
          <a:bodyPr/>
          <a:lstStyle/>
          <a:p>
            <a:endParaRPr lang="en-US">
              <a:solidFill>
                <a:srgbClr val="2EDAC3"/>
              </a:solidFill>
            </a:endParaRPr>
          </a:p>
          <a:p>
            <a:r>
              <a:rPr lang="en-US">
                <a:solidFill>
                  <a:srgbClr val="2EDAC3"/>
                </a:solidFill>
              </a:rPr>
              <a:t>Team B</a:t>
            </a:r>
          </a:p>
        </p:txBody>
      </p:sp>
    </p:spTree>
    <p:extLst>
      <p:ext uri="{BB962C8B-B14F-4D97-AF65-F5344CB8AC3E}">
        <p14:creationId xmlns:p14="http://schemas.microsoft.com/office/powerpoint/2010/main" val="329082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858932" y="1740079"/>
            <a:ext cx="6510056" cy="2939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04. Data  </a:t>
            </a:r>
          </a:p>
          <a:p>
            <a:r>
              <a:rPr lang="en-US" sz="8000" b="1">
                <a:solidFill>
                  <a:schemeClr val="bg1"/>
                </a:solidFill>
              </a:rPr>
              <a:t>       Cleansing</a:t>
            </a:r>
          </a:p>
        </p:txBody>
      </p:sp>
    </p:spTree>
    <p:extLst>
      <p:ext uri="{BB962C8B-B14F-4D97-AF65-F5344CB8AC3E}">
        <p14:creationId xmlns:p14="http://schemas.microsoft.com/office/powerpoint/2010/main" val="410292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82A68E-5447-9015-7963-D8EE9A84E9BF}"/>
              </a:ext>
            </a:extLst>
          </p:cNvPr>
          <p:cNvSpPr txBox="1"/>
          <p:nvPr/>
        </p:nvSpPr>
        <p:spPr>
          <a:xfrm>
            <a:off x="1283831" y="350760"/>
            <a:ext cx="524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Information of Train 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B7AA7A-F8D6-608D-ACDF-EF5E4A5E143A}"/>
              </a:ext>
            </a:extLst>
          </p:cNvPr>
          <p:cNvGrpSpPr/>
          <p:nvPr/>
        </p:nvGrpSpPr>
        <p:grpSpPr>
          <a:xfrm>
            <a:off x="3762573" y="1446141"/>
            <a:ext cx="7416416" cy="4564695"/>
            <a:chOff x="389462" y="1177199"/>
            <a:chExt cx="7416416" cy="45646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3D26B6-5171-78C8-20F8-9FE913B164CC}"/>
                </a:ext>
              </a:extLst>
            </p:cNvPr>
            <p:cNvSpPr/>
            <p:nvPr/>
          </p:nvSpPr>
          <p:spPr>
            <a:xfrm>
              <a:off x="389462" y="1177199"/>
              <a:ext cx="7416416" cy="45646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CF0FE5-FFEB-0B73-3ED3-1F2C7C0B2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347" y="1271328"/>
              <a:ext cx="7160645" cy="4342238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8CECFFD-7136-02C2-5121-C5B65901CE34}"/>
              </a:ext>
            </a:extLst>
          </p:cNvPr>
          <p:cNvSpPr/>
          <p:nvPr/>
        </p:nvSpPr>
        <p:spPr>
          <a:xfrm>
            <a:off x="4034118" y="2702859"/>
            <a:ext cx="1936376" cy="235903"/>
          </a:xfrm>
          <a:prstGeom prst="rect">
            <a:avLst/>
          </a:prstGeom>
          <a:noFill/>
          <a:ln w="19050">
            <a:solidFill>
              <a:srgbClr val="2EDA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DF3BE3-38A2-A109-C3C6-8A7DFD035A78}"/>
              </a:ext>
            </a:extLst>
          </p:cNvPr>
          <p:cNvSpPr/>
          <p:nvPr/>
        </p:nvSpPr>
        <p:spPr>
          <a:xfrm>
            <a:off x="4034117" y="2971800"/>
            <a:ext cx="4007224" cy="2097741"/>
          </a:xfrm>
          <a:prstGeom prst="rect">
            <a:avLst/>
          </a:prstGeom>
          <a:noFill/>
          <a:ln w="19050">
            <a:solidFill>
              <a:srgbClr val="2EDA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5BF5C-FCBA-9334-5F5B-BA2EB50AA03E}"/>
              </a:ext>
            </a:extLst>
          </p:cNvPr>
          <p:cNvSpPr/>
          <p:nvPr/>
        </p:nvSpPr>
        <p:spPr>
          <a:xfrm>
            <a:off x="4034117" y="5102579"/>
            <a:ext cx="1680883" cy="235904"/>
          </a:xfrm>
          <a:prstGeom prst="rect">
            <a:avLst/>
          </a:prstGeom>
          <a:noFill/>
          <a:ln w="19050">
            <a:solidFill>
              <a:srgbClr val="2EDA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5B409CD2-4BD6-6811-AC75-B282CEBEA712}"/>
              </a:ext>
            </a:extLst>
          </p:cNvPr>
          <p:cNvSpPr/>
          <p:nvPr/>
        </p:nvSpPr>
        <p:spPr>
          <a:xfrm rot="5400000">
            <a:off x="1196380" y="2608912"/>
            <a:ext cx="1933443" cy="2820582"/>
          </a:xfrm>
          <a:prstGeom prst="upArrowCallout">
            <a:avLst/>
          </a:prstGeom>
          <a:solidFill>
            <a:srgbClr val="2EDAC3"/>
          </a:solidFill>
          <a:ln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EDAC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72C2D2-FEE4-B4D7-0AEB-F7AFA8584175}"/>
              </a:ext>
            </a:extLst>
          </p:cNvPr>
          <p:cNvSpPr txBox="1"/>
          <p:nvPr/>
        </p:nvSpPr>
        <p:spPr>
          <a:xfrm>
            <a:off x="1013011" y="3788370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Diseases</a:t>
            </a:r>
          </a:p>
        </p:txBody>
      </p:sp>
    </p:spTree>
    <p:extLst>
      <p:ext uri="{BB962C8B-B14F-4D97-AF65-F5344CB8AC3E}">
        <p14:creationId xmlns:p14="http://schemas.microsoft.com/office/powerpoint/2010/main" val="210655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4C34AF-0421-1522-3868-257E00AC3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358" y="1197141"/>
            <a:ext cx="7437531" cy="25723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FFA30-4271-5DF6-82F0-F343D636D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358" y="3908372"/>
            <a:ext cx="7437531" cy="24142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E93EE6-ED23-38B2-43EC-2D62728A8D67}"/>
              </a:ext>
            </a:extLst>
          </p:cNvPr>
          <p:cNvSpPr/>
          <p:nvPr/>
        </p:nvSpPr>
        <p:spPr>
          <a:xfrm>
            <a:off x="618078" y="1201861"/>
            <a:ext cx="2837816" cy="25829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9DCBAA-7906-7DB1-0FC0-A2364DC0272A}"/>
              </a:ext>
            </a:extLst>
          </p:cNvPr>
          <p:cNvSpPr/>
          <p:nvPr/>
        </p:nvSpPr>
        <p:spPr>
          <a:xfrm>
            <a:off x="618075" y="3913092"/>
            <a:ext cx="2837816" cy="2409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392245-DDCB-9D6E-096C-C5A3E13B6937}"/>
              </a:ext>
            </a:extLst>
          </p:cNvPr>
          <p:cNvSpPr txBox="1"/>
          <p:nvPr/>
        </p:nvSpPr>
        <p:spPr>
          <a:xfrm>
            <a:off x="1348850" y="5422634"/>
            <a:ext cx="14439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df_test.head</a:t>
            </a:r>
            <a:r>
              <a:rPr lang="en-US" sz="1400"/>
              <a:t> (10)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8A69E9-D4F6-D609-06B8-483BAB7B4AF6}"/>
              </a:ext>
            </a:extLst>
          </p:cNvPr>
          <p:cNvSpPr txBox="1"/>
          <p:nvPr/>
        </p:nvSpPr>
        <p:spPr>
          <a:xfrm>
            <a:off x="1282834" y="2749747"/>
            <a:ext cx="150829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err="1"/>
              <a:t>df_train.head</a:t>
            </a:r>
            <a:r>
              <a:rPr lang="en-US" sz="1400"/>
              <a:t> (10)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E9464D-8E99-625D-285D-4643E1BCD0DA}"/>
              </a:ext>
            </a:extLst>
          </p:cNvPr>
          <p:cNvSpPr txBox="1"/>
          <p:nvPr/>
        </p:nvSpPr>
        <p:spPr>
          <a:xfrm>
            <a:off x="1283831" y="350760"/>
            <a:ext cx="5240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Information of Train Set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2F1F8C-7D3E-898D-A5A8-9D79F6B19BDF}"/>
              </a:ext>
            </a:extLst>
          </p:cNvPr>
          <p:cNvGrpSpPr/>
          <p:nvPr/>
        </p:nvGrpSpPr>
        <p:grpSpPr>
          <a:xfrm>
            <a:off x="1163488" y="1470938"/>
            <a:ext cx="1746990" cy="440994"/>
            <a:chOff x="7839369" y="3654298"/>
            <a:chExt cx="1508810" cy="38920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6406A28-08E1-2A24-D1D0-09FE99D5F9ED}"/>
                </a:ext>
              </a:extLst>
            </p:cNvPr>
            <p:cNvSpPr/>
            <p:nvPr/>
          </p:nvSpPr>
          <p:spPr>
            <a:xfrm>
              <a:off x="7839369" y="3654298"/>
              <a:ext cx="1508810" cy="389208"/>
            </a:xfrm>
            <a:prstGeom prst="roundRect">
              <a:avLst>
                <a:gd name="adj" fmla="val 50000"/>
              </a:avLst>
            </a:prstGeom>
            <a:solidFill>
              <a:srgbClr val="486BE8"/>
            </a:solidFill>
            <a:ln w="12700">
              <a:solidFill>
                <a:srgbClr val="486BE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F7AD1A-358C-08A4-EB2A-61D3FCE88F42}"/>
                </a:ext>
              </a:extLst>
            </p:cNvPr>
            <p:cNvSpPr txBox="1"/>
            <p:nvPr/>
          </p:nvSpPr>
          <p:spPr>
            <a:xfrm>
              <a:off x="7839369" y="3672337"/>
              <a:ext cx="1508810" cy="35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Train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1E841A-A32B-AFCC-A369-48E4E8A68185}"/>
              </a:ext>
            </a:extLst>
          </p:cNvPr>
          <p:cNvGrpSpPr/>
          <p:nvPr/>
        </p:nvGrpSpPr>
        <p:grpSpPr>
          <a:xfrm>
            <a:off x="1197315" y="4247832"/>
            <a:ext cx="1746990" cy="440994"/>
            <a:chOff x="7839369" y="3654298"/>
            <a:chExt cx="1508810" cy="38920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E835607-FBDF-BD10-0227-5719524DED13}"/>
                </a:ext>
              </a:extLst>
            </p:cNvPr>
            <p:cNvSpPr/>
            <p:nvPr/>
          </p:nvSpPr>
          <p:spPr>
            <a:xfrm>
              <a:off x="7839369" y="3654298"/>
              <a:ext cx="1508810" cy="389208"/>
            </a:xfrm>
            <a:prstGeom prst="roundRect">
              <a:avLst>
                <a:gd name="adj" fmla="val 50000"/>
              </a:avLst>
            </a:prstGeom>
            <a:solidFill>
              <a:srgbClr val="2EDAC3"/>
            </a:solidFill>
            <a:ln w="12700">
              <a:solidFill>
                <a:srgbClr val="2EDAC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E93511-F6B3-C30A-F6C1-2A2960C2BA9E}"/>
                </a:ext>
              </a:extLst>
            </p:cNvPr>
            <p:cNvSpPr txBox="1"/>
            <p:nvPr/>
          </p:nvSpPr>
          <p:spPr>
            <a:xfrm>
              <a:off x="7839369" y="3672339"/>
              <a:ext cx="1508810" cy="35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Test Set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430C5D0-F4D6-AE41-B875-FC53439952F1}"/>
              </a:ext>
            </a:extLst>
          </p:cNvPr>
          <p:cNvSpPr txBox="1"/>
          <p:nvPr/>
        </p:nvSpPr>
        <p:spPr>
          <a:xfrm>
            <a:off x="1442629" y="1984121"/>
            <a:ext cx="173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486BE8"/>
                </a:solidFill>
              </a:rPr>
              <a:t>25000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747EBC-9DAF-8982-ADE5-5F5C94E16D00}"/>
              </a:ext>
            </a:extLst>
          </p:cNvPr>
          <p:cNvSpPr txBox="1"/>
          <p:nvPr/>
        </p:nvSpPr>
        <p:spPr>
          <a:xfrm>
            <a:off x="1721220" y="4731178"/>
            <a:ext cx="173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2EDAC3"/>
                </a:solidFill>
              </a:rPr>
              <a:t>16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11A69076-6AB5-5345-0135-B1DE2ADBC2C6}"/>
              </a:ext>
            </a:extLst>
          </p:cNvPr>
          <p:cNvSpPr/>
          <p:nvPr/>
        </p:nvSpPr>
        <p:spPr>
          <a:xfrm>
            <a:off x="1341879" y="3261577"/>
            <a:ext cx="1350141" cy="81846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5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FF2B5EF4-FFF2-40B4-BE49-F238E27FC236}">
                <a16:creationId xmlns:a16="http://schemas.microsoft.com/office/drawing/2014/main" id="{7B0C9B13-3BEF-532D-E4C1-7E05C592AB1F}"/>
              </a:ext>
            </a:extLst>
          </p:cNvPr>
          <p:cNvSpPr/>
          <p:nvPr/>
        </p:nvSpPr>
        <p:spPr>
          <a:xfrm>
            <a:off x="9776011" y="5245507"/>
            <a:ext cx="1919043" cy="389965"/>
          </a:xfrm>
          <a:custGeom>
            <a:avLst/>
            <a:gdLst>
              <a:gd name="connsiteX0" fmla="*/ 2689412 w 3684494"/>
              <a:gd name="connsiteY0" fmla="*/ 0 h 389965"/>
              <a:gd name="connsiteX1" fmla="*/ 0 w 3684494"/>
              <a:gd name="connsiteY1" fmla="*/ 376518 h 389965"/>
              <a:gd name="connsiteX2" fmla="*/ 3684494 w 3684494"/>
              <a:gd name="connsiteY2" fmla="*/ 389965 h 389965"/>
              <a:gd name="connsiteX3" fmla="*/ 3684494 w 3684494"/>
              <a:gd name="connsiteY3" fmla="*/ 0 h 389965"/>
              <a:gd name="connsiteX4" fmla="*/ 2689412 w 3684494"/>
              <a:gd name="connsiteY4" fmla="*/ 0 h 38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4494" h="389965">
                <a:moveTo>
                  <a:pt x="2689412" y="0"/>
                </a:moveTo>
                <a:lnTo>
                  <a:pt x="0" y="376518"/>
                </a:lnTo>
                <a:lnTo>
                  <a:pt x="3684494" y="389965"/>
                </a:lnTo>
                <a:lnTo>
                  <a:pt x="3684494" y="0"/>
                </a:lnTo>
                <a:lnTo>
                  <a:pt x="2689412" y="0"/>
                </a:lnTo>
                <a:close/>
              </a:path>
            </a:pathLst>
          </a:custGeom>
          <a:gradFill flip="none" rotWithShape="1">
            <a:gsLst>
              <a:gs pos="47000">
                <a:srgbClr val="80B8E0"/>
              </a:gs>
              <a:gs pos="100000">
                <a:srgbClr val="0070C0"/>
              </a:gs>
              <a:gs pos="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AC6B30B-0E2E-5FC9-108E-1ADBBA57231B}"/>
              </a:ext>
            </a:extLst>
          </p:cNvPr>
          <p:cNvSpPr/>
          <p:nvPr/>
        </p:nvSpPr>
        <p:spPr>
          <a:xfrm>
            <a:off x="1501220" y="5247561"/>
            <a:ext cx="1469269" cy="1259679"/>
          </a:xfrm>
          <a:custGeom>
            <a:avLst/>
            <a:gdLst>
              <a:gd name="connsiteX0" fmla="*/ 0 w 1371600"/>
              <a:gd name="connsiteY0" fmla="*/ 0 h 1243013"/>
              <a:gd name="connsiteX1" fmla="*/ 1371600 w 1371600"/>
              <a:gd name="connsiteY1" fmla="*/ 1243013 h 1243013"/>
              <a:gd name="connsiteX2" fmla="*/ 1371600 w 1371600"/>
              <a:gd name="connsiteY2" fmla="*/ 228600 h 1243013"/>
              <a:gd name="connsiteX3" fmla="*/ 1114425 w 1371600"/>
              <a:gd name="connsiteY3" fmla="*/ 14288 h 1243013"/>
              <a:gd name="connsiteX4" fmla="*/ 0 w 1371600"/>
              <a:gd name="connsiteY4" fmla="*/ 0 h 12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1600" h="1243013">
                <a:moveTo>
                  <a:pt x="0" y="0"/>
                </a:moveTo>
                <a:lnTo>
                  <a:pt x="1371600" y="1243013"/>
                </a:lnTo>
                <a:lnTo>
                  <a:pt x="1371600" y="228600"/>
                </a:lnTo>
                <a:lnTo>
                  <a:pt x="1114425" y="142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75124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ED770C-E799-3A53-EDD6-2728715E6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19" y="1764694"/>
            <a:ext cx="11315595" cy="3570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F1799E-9EC3-CF21-5C3E-7A7EDB319EBC}"/>
              </a:ext>
            </a:extLst>
          </p:cNvPr>
          <p:cNvSpPr/>
          <p:nvPr/>
        </p:nvSpPr>
        <p:spPr>
          <a:xfrm>
            <a:off x="626533" y="1659559"/>
            <a:ext cx="902457" cy="3675796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A68B4C-72FA-8B23-A52B-C1A76B96C58A}"/>
              </a:ext>
            </a:extLst>
          </p:cNvPr>
          <p:cNvSpPr/>
          <p:nvPr/>
        </p:nvSpPr>
        <p:spPr>
          <a:xfrm>
            <a:off x="1626659" y="1659559"/>
            <a:ext cx="1109662" cy="3675796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E52942-08ED-A428-E513-FE5FF4EAED84}"/>
              </a:ext>
            </a:extLst>
          </p:cNvPr>
          <p:cNvSpPr/>
          <p:nvPr/>
        </p:nvSpPr>
        <p:spPr>
          <a:xfrm>
            <a:off x="10905564" y="1697297"/>
            <a:ext cx="767549" cy="3638057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035183-FEAA-ECC7-8157-32A411764694}"/>
              </a:ext>
            </a:extLst>
          </p:cNvPr>
          <p:cNvSpPr txBox="1"/>
          <p:nvPr/>
        </p:nvSpPr>
        <p:spPr>
          <a:xfrm>
            <a:off x="2736321" y="7273780"/>
            <a:ext cx="216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-&gt; reason eliminating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D57F2-F744-E0D3-9FC4-1BFCFCAA9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490" y="5447721"/>
            <a:ext cx="3044826" cy="1050506"/>
          </a:xfrm>
          <a:prstGeom prst="rect">
            <a:avLst/>
          </a:prstGeom>
          <a:ln w="127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27839-6967-BF02-5368-60C4C55A0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2947" y="5630859"/>
            <a:ext cx="2860166" cy="850808"/>
          </a:xfrm>
          <a:prstGeom prst="rect">
            <a:avLst/>
          </a:prstGeom>
          <a:ln w="190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4336FA-036E-E9B0-0E8A-0EEA6772AEB9}"/>
              </a:ext>
            </a:extLst>
          </p:cNvPr>
          <p:cNvSpPr/>
          <p:nvPr/>
        </p:nvSpPr>
        <p:spPr>
          <a:xfrm>
            <a:off x="626533" y="1167787"/>
            <a:ext cx="2109788" cy="44271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Delete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050C7F-444D-DD1A-3229-9E5C9E82CF17}"/>
              </a:ext>
            </a:extLst>
          </p:cNvPr>
          <p:cNvSpPr/>
          <p:nvPr/>
        </p:nvSpPr>
        <p:spPr>
          <a:xfrm>
            <a:off x="9479104" y="1227141"/>
            <a:ext cx="2207457" cy="4427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Move to first column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0EB807-B1E1-813D-CC6E-2227705BF1F2}"/>
              </a:ext>
            </a:extLst>
          </p:cNvPr>
          <p:cNvSpPr txBox="1"/>
          <p:nvPr/>
        </p:nvSpPr>
        <p:spPr>
          <a:xfrm>
            <a:off x="1283831" y="350760"/>
            <a:ext cx="5346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Data Cleansing&gt; Column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88E56A-1CD5-8FD1-93AA-298E17AF66AB}"/>
              </a:ext>
            </a:extLst>
          </p:cNvPr>
          <p:cNvSpPr/>
          <p:nvPr/>
        </p:nvSpPr>
        <p:spPr>
          <a:xfrm>
            <a:off x="4640453" y="5765368"/>
            <a:ext cx="458489" cy="588937"/>
          </a:xfrm>
          <a:prstGeom prst="rect">
            <a:avLst/>
          </a:prstGeom>
          <a:solidFill>
            <a:schemeClr val="accent4">
              <a:alpha val="326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9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31E8B6-4E28-D730-C12D-AD5B87238322}"/>
              </a:ext>
            </a:extLst>
          </p:cNvPr>
          <p:cNvSpPr txBox="1"/>
          <p:nvPr/>
        </p:nvSpPr>
        <p:spPr>
          <a:xfrm>
            <a:off x="1862877" y="1353202"/>
            <a:ext cx="333713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Column sequence conversion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E26FB5-3D87-1CC1-527E-087712A89DFC}"/>
              </a:ext>
            </a:extLst>
          </p:cNvPr>
          <p:cNvSpPr txBox="1"/>
          <p:nvPr/>
        </p:nvSpPr>
        <p:spPr>
          <a:xfrm>
            <a:off x="1283831" y="350760"/>
            <a:ext cx="53462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Data Cleansing&gt; Column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B9EF32-56F2-F4F0-33A0-A2393CD59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2"/>
          <a:stretch/>
        </p:blipFill>
        <p:spPr>
          <a:xfrm>
            <a:off x="440968" y="2338679"/>
            <a:ext cx="11310064" cy="2180642"/>
          </a:xfrm>
          <a:prstGeom prst="rect">
            <a:avLst/>
          </a:prstGeom>
        </p:spPr>
      </p:pic>
      <p:sp>
        <p:nvSpPr>
          <p:cNvPr id="9" name="Trapezoid 8">
            <a:extLst>
              <a:ext uri="{FF2B5EF4-FFF2-40B4-BE49-F238E27FC236}">
                <a16:creationId xmlns:a16="http://schemas.microsoft.com/office/drawing/2014/main" id="{8974E83C-0668-F66C-4490-F0A6BB2A0E11}"/>
              </a:ext>
            </a:extLst>
          </p:cNvPr>
          <p:cNvSpPr/>
          <p:nvPr/>
        </p:nvSpPr>
        <p:spPr>
          <a:xfrm rot="10800000">
            <a:off x="1862876" y="1734871"/>
            <a:ext cx="3337134" cy="535685"/>
          </a:xfrm>
          <a:prstGeom prst="trapezoid">
            <a:avLst>
              <a:gd name="adj" fmla="val 206439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D013B6-97FF-D970-4433-A64BD478CD1E}"/>
              </a:ext>
            </a:extLst>
          </p:cNvPr>
          <p:cNvSpPr/>
          <p:nvPr/>
        </p:nvSpPr>
        <p:spPr>
          <a:xfrm>
            <a:off x="2831065" y="2133308"/>
            <a:ext cx="1419029" cy="522367"/>
          </a:xfrm>
          <a:prstGeom prst="ellipse">
            <a:avLst/>
          </a:prstGeom>
          <a:solidFill>
            <a:schemeClr val="accent4">
              <a:alpha val="28233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BECCEB-F169-E451-B94C-581422EE37A8}"/>
              </a:ext>
            </a:extLst>
          </p:cNvPr>
          <p:cNvSpPr/>
          <p:nvPr/>
        </p:nvSpPr>
        <p:spPr>
          <a:xfrm>
            <a:off x="1473944" y="3882029"/>
            <a:ext cx="1494937" cy="290264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7F41B-0035-09EC-2CF4-B20DDBE9A4D0}"/>
              </a:ext>
            </a:extLst>
          </p:cNvPr>
          <p:cNvSpPr/>
          <p:nvPr/>
        </p:nvSpPr>
        <p:spPr>
          <a:xfrm>
            <a:off x="1336128" y="4187266"/>
            <a:ext cx="1494937" cy="290264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B192ED-6247-920A-16F3-102972960B56}"/>
              </a:ext>
            </a:extLst>
          </p:cNvPr>
          <p:cNvSpPr txBox="1"/>
          <p:nvPr/>
        </p:nvSpPr>
        <p:spPr>
          <a:xfrm>
            <a:off x="440968" y="5043161"/>
            <a:ext cx="3337135" cy="369332"/>
          </a:xfrm>
          <a:prstGeom prst="rect">
            <a:avLst/>
          </a:prstGeom>
          <a:solidFill>
            <a:srgbClr val="486BE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Column Delete</a:t>
            </a:r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BD575F0E-020A-2FDC-E444-C1A1468E6E4E}"/>
              </a:ext>
            </a:extLst>
          </p:cNvPr>
          <p:cNvSpPr/>
          <p:nvPr/>
        </p:nvSpPr>
        <p:spPr>
          <a:xfrm>
            <a:off x="415029" y="4492503"/>
            <a:ext cx="3337134" cy="535685"/>
          </a:xfrm>
          <a:prstGeom prst="trapezoid">
            <a:avLst>
              <a:gd name="adj" fmla="val 166275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AA2CFF6-DED7-185C-2734-455F5F53ADB9}"/>
              </a:ext>
            </a:extLst>
          </p:cNvPr>
          <p:cNvSpPr/>
          <p:nvPr/>
        </p:nvSpPr>
        <p:spPr>
          <a:xfrm>
            <a:off x="2688997" y="2951286"/>
            <a:ext cx="1419029" cy="522367"/>
          </a:xfrm>
          <a:prstGeom prst="ellipse">
            <a:avLst/>
          </a:prstGeom>
          <a:solidFill>
            <a:schemeClr val="accent4">
              <a:alpha val="28233"/>
            </a:schemeClr>
          </a:solidFill>
          <a:ln w="476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C29A22-E479-0E25-72C3-92FEEC476AFA}"/>
              </a:ext>
            </a:extLst>
          </p:cNvPr>
          <p:cNvSpPr txBox="1"/>
          <p:nvPr/>
        </p:nvSpPr>
        <p:spPr>
          <a:xfrm>
            <a:off x="1283831" y="350760"/>
            <a:ext cx="5125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Train Set &gt; Monkey Pox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6D54F-6EB7-9D78-0C00-BB744ACF5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221" r="58174"/>
          <a:stretch/>
        </p:blipFill>
        <p:spPr>
          <a:xfrm>
            <a:off x="3850142" y="3519108"/>
            <a:ext cx="4332454" cy="26096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1A9EAE-EE7B-7A64-4BAE-5DAB489989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476"/>
          <a:stretch/>
        </p:blipFill>
        <p:spPr>
          <a:xfrm>
            <a:off x="641537" y="1241274"/>
            <a:ext cx="10749667" cy="1742149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54953683-C9DC-ED0A-C68F-D0D204DA694E}"/>
              </a:ext>
            </a:extLst>
          </p:cNvPr>
          <p:cNvSpPr/>
          <p:nvPr/>
        </p:nvSpPr>
        <p:spPr>
          <a:xfrm rot="10800000">
            <a:off x="641536" y="2983422"/>
            <a:ext cx="10749667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0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7C0F91-6560-9544-02B6-4957E0F99100}"/>
              </a:ext>
            </a:extLst>
          </p:cNvPr>
          <p:cNvSpPr txBox="1"/>
          <p:nvPr/>
        </p:nvSpPr>
        <p:spPr>
          <a:xfrm>
            <a:off x="1283831" y="350760"/>
            <a:ext cx="20842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Mapping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092D0A-4A5B-F9EB-3423-E8361D33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6" y="1596842"/>
            <a:ext cx="7631120" cy="293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AED2D-F220-2DE5-DCBC-84E69C51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66" y="5152613"/>
            <a:ext cx="5239501" cy="1141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22A77B-4CE9-04E7-4444-BE75487FB050}"/>
              </a:ext>
            </a:extLst>
          </p:cNvPr>
          <p:cNvSpPr txBox="1"/>
          <p:nvPr/>
        </p:nvSpPr>
        <p:spPr>
          <a:xfrm>
            <a:off x="621366" y="1227510"/>
            <a:ext cx="7608234" cy="369332"/>
          </a:xfrm>
          <a:prstGeom prst="rect">
            <a:avLst/>
          </a:prstGeom>
          <a:solidFill>
            <a:srgbClr val="486BE8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Categorical Variable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75BD71-0A1A-EFE2-FB6D-13BB1282827E}"/>
              </a:ext>
            </a:extLst>
          </p:cNvPr>
          <p:cNvSpPr txBox="1"/>
          <p:nvPr/>
        </p:nvSpPr>
        <p:spPr>
          <a:xfrm>
            <a:off x="644252" y="4742481"/>
            <a:ext cx="5216615" cy="369332"/>
          </a:xfrm>
          <a:prstGeom prst="rect">
            <a:avLst/>
          </a:prstGeom>
          <a:solidFill>
            <a:srgbClr val="2EDAC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Monkey Pox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480CD-C84D-852A-361D-D3D498262273}"/>
              </a:ext>
            </a:extLst>
          </p:cNvPr>
          <p:cNvSpPr txBox="1"/>
          <p:nvPr/>
        </p:nvSpPr>
        <p:spPr>
          <a:xfrm>
            <a:off x="8551185" y="2588555"/>
            <a:ext cx="3640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486BE8"/>
                </a:solidFill>
              </a:rPr>
              <a:t>{False: 0, True : 1}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74E6D3-DA1D-2465-7EBA-94DD5533BF5A}"/>
              </a:ext>
            </a:extLst>
          </p:cNvPr>
          <p:cNvSpPr txBox="1"/>
          <p:nvPr/>
        </p:nvSpPr>
        <p:spPr>
          <a:xfrm>
            <a:off x="6122469" y="5159846"/>
            <a:ext cx="4857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2EDAC3"/>
                </a:solidFill>
              </a:rPr>
              <a:t>{”Negative”:0, “Postive”:1}</a:t>
            </a:r>
          </a:p>
        </p:txBody>
      </p:sp>
    </p:spTree>
    <p:extLst>
      <p:ext uri="{BB962C8B-B14F-4D97-AF65-F5344CB8AC3E}">
        <p14:creationId xmlns:p14="http://schemas.microsoft.com/office/powerpoint/2010/main" val="1546995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BFE927-ADAA-97B8-C3FD-37CA9D7D4912}"/>
              </a:ext>
            </a:extLst>
          </p:cNvPr>
          <p:cNvSpPr txBox="1"/>
          <p:nvPr/>
        </p:nvSpPr>
        <p:spPr>
          <a:xfrm>
            <a:off x="1283831" y="350760"/>
            <a:ext cx="3524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Mapping Result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812203A-58B2-CE76-FC10-FA7FBBBA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14" y="1179219"/>
            <a:ext cx="6299800" cy="259442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98C18-3579-9CC8-FE6D-D6AE0BB9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015" y="3893395"/>
            <a:ext cx="5488919" cy="2409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514BD-A900-8572-0F66-490160ECF4D8}"/>
              </a:ext>
            </a:extLst>
          </p:cNvPr>
          <p:cNvSpPr/>
          <p:nvPr/>
        </p:nvSpPr>
        <p:spPr>
          <a:xfrm>
            <a:off x="633577" y="1182164"/>
            <a:ext cx="2837816" cy="25829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33224B-0CD0-C9C5-0F86-A85C8D1A9E85}"/>
              </a:ext>
            </a:extLst>
          </p:cNvPr>
          <p:cNvSpPr/>
          <p:nvPr/>
        </p:nvSpPr>
        <p:spPr>
          <a:xfrm>
            <a:off x="633574" y="3893395"/>
            <a:ext cx="2837816" cy="24095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491C027-C7AD-BE22-9E16-FF2F0C8C46EF}"/>
              </a:ext>
            </a:extLst>
          </p:cNvPr>
          <p:cNvGrpSpPr/>
          <p:nvPr/>
        </p:nvGrpSpPr>
        <p:grpSpPr>
          <a:xfrm>
            <a:off x="1212814" y="1944820"/>
            <a:ext cx="1746990" cy="440994"/>
            <a:chOff x="7839369" y="3654298"/>
            <a:chExt cx="1508810" cy="38920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F871FC1-8913-6C4B-F654-F146615F5BBC}"/>
                </a:ext>
              </a:extLst>
            </p:cNvPr>
            <p:cNvSpPr/>
            <p:nvPr/>
          </p:nvSpPr>
          <p:spPr>
            <a:xfrm>
              <a:off x="7839369" y="3654298"/>
              <a:ext cx="1508810" cy="389208"/>
            </a:xfrm>
            <a:prstGeom prst="roundRect">
              <a:avLst>
                <a:gd name="adj" fmla="val 50000"/>
              </a:avLst>
            </a:prstGeom>
            <a:solidFill>
              <a:srgbClr val="486BE8"/>
            </a:solidFill>
            <a:ln w="12700">
              <a:solidFill>
                <a:srgbClr val="486BE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1D706B-0469-287E-EFFE-0FC4A5A5365F}"/>
                </a:ext>
              </a:extLst>
            </p:cNvPr>
            <p:cNvSpPr txBox="1"/>
            <p:nvPr/>
          </p:nvSpPr>
          <p:spPr>
            <a:xfrm>
              <a:off x="7839369" y="3672337"/>
              <a:ext cx="1508810" cy="35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Train Set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FD6FBB-548E-48C5-EF16-8D874FD5E6D5}"/>
              </a:ext>
            </a:extLst>
          </p:cNvPr>
          <p:cNvGrpSpPr/>
          <p:nvPr/>
        </p:nvGrpSpPr>
        <p:grpSpPr>
          <a:xfrm>
            <a:off x="1212814" y="4607715"/>
            <a:ext cx="1746990" cy="440994"/>
            <a:chOff x="7839369" y="3654298"/>
            <a:chExt cx="1508810" cy="389208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A83C2F7-238C-0D16-3BED-949ABA817746}"/>
                </a:ext>
              </a:extLst>
            </p:cNvPr>
            <p:cNvSpPr/>
            <p:nvPr/>
          </p:nvSpPr>
          <p:spPr>
            <a:xfrm>
              <a:off x="7839369" y="3654298"/>
              <a:ext cx="1508810" cy="389208"/>
            </a:xfrm>
            <a:prstGeom prst="roundRect">
              <a:avLst>
                <a:gd name="adj" fmla="val 50000"/>
              </a:avLst>
            </a:prstGeom>
            <a:solidFill>
              <a:srgbClr val="2EDAC3"/>
            </a:solidFill>
            <a:ln w="12700">
              <a:solidFill>
                <a:srgbClr val="2EDAC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D26591-94B5-C024-3539-3818267805A8}"/>
                </a:ext>
              </a:extLst>
            </p:cNvPr>
            <p:cNvSpPr txBox="1"/>
            <p:nvPr/>
          </p:nvSpPr>
          <p:spPr>
            <a:xfrm>
              <a:off x="7839369" y="3672339"/>
              <a:ext cx="1508810" cy="353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/>
                <a:t>Test Set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E643ECE-D7DF-B0ED-BA25-94083A1F16B3}"/>
              </a:ext>
            </a:extLst>
          </p:cNvPr>
          <p:cNvSpPr txBox="1"/>
          <p:nvPr/>
        </p:nvSpPr>
        <p:spPr>
          <a:xfrm>
            <a:off x="1491955" y="2458003"/>
            <a:ext cx="173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486BE8"/>
                </a:solidFill>
              </a:rPr>
              <a:t>25000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97744-7198-6295-55C8-DAFC0D635D47}"/>
              </a:ext>
            </a:extLst>
          </p:cNvPr>
          <p:cNvSpPr txBox="1"/>
          <p:nvPr/>
        </p:nvSpPr>
        <p:spPr>
          <a:xfrm>
            <a:off x="1736719" y="5091061"/>
            <a:ext cx="1734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>
                <a:solidFill>
                  <a:srgbClr val="2EDAC3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889831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858932" y="1740079"/>
            <a:ext cx="6510056" cy="2939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05. Correlation</a:t>
            </a:r>
          </a:p>
          <a:p>
            <a:r>
              <a:rPr lang="en-US" sz="8000" b="1">
                <a:solidFill>
                  <a:schemeClr val="bg1"/>
                </a:solidFill>
              </a:rPr>
              <a:t>                   Plot</a:t>
            </a:r>
          </a:p>
        </p:txBody>
      </p:sp>
    </p:spTree>
    <p:extLst>
      <p:ext uri="{BB962C8B-B14F-4D97-AF65-F5344CB8AC3E}">
        <p14:creationId xmlns:p14="http://schemas.microsoft.com/office/powerpoint/2010/main" val="3990097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B38726-204F-E9AD-C8BC-2FB3F637B7F3}"/>
              </a:ext>
            </a:extLst>
          </p:cNvPr>
          <p:cNvSpPr txBox="1"/>
          <p:nvPr/>
        </p:nvSpPr>
        <p:spPr>
          <a:xfrm>
            <a:off x="1283831" y="350760"/>
            <a:ext cx="3823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Correlation Table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6C15114-7ACE-9BB4-1CCC-F7368A76A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12" y="1578999"/>
            <a:ext cx="4319043" cy="1549546"/>
          </a:xfrm>
          <a:prstGeom prst="rect">
            <a:avLst/>
          </a:prstGeom>
          <a:ln w="2857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19594D-3A0A-23A6-22EE-C0DD331B2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2" r="154" b="17448"/>
          <a:stretch/>
        </p:blipFill>
        <p:spPr>
          <a:xfrm>
            <a:off x="488953" y="3369766"/>
            <a:ext cx="11214093" cy="2602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E7671-7F9F-1890-D64E-1FC2C95D9D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" r="84006" b="86916"/>
          <a:stretch/>
        </p:blipFill>
        <p:spPr>
          <a:xfrm>
            <a:off x="488953" y="2205730"/>
            <a:ext cx="3672283" cy="922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7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1C0CC-B276-FAF3-D41D-58D6A11280D4}"/>
              </a:ext>
            </a:extLst>
          </p:cNvPr>
          <p:cNvSpPr txBox="1">
            <a:spLocks/>
          </p:cNvSpPr>
          <p:nvPr/>
        </p:nvSpPr>
        <p:spPr>
          <a:xfrm>
            <a:off x="1284180" y="367935"/>
            <a:ext cx="7828948" cy="1249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Project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652B7-7125-C212-F931-9342F8FFBFA2}"/>
              </a:ext>
            </a:extLst>
          </p:cNvPr>
          <p:cNvSpPr txBox="1"/>
          <p:nvPr/>
        </p:nvSpPr>
        <p:spPr>
          <a:xfrm>
            <a:off x="1082475" y="1617780"/>
            <a:ext cx="6585354" cy="2671876"/>
          </a:xfrm>
          <a:prstGeom prst="rect">
            <a:avLst/>
          </a:prstGeom>
          <a:noFill/>
        </p:spPr>
        <p:txBody>
          <a:bodyPr wrap="square" lIns="0" tIns="36000" rIns="216000" bIns="36000" rtlCol="0" anchor="t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000" b="1">
                <a:solidFill>
                  <a:srgbClr val="000000">
                    <a:alpha val="70000"/>
                  </a:srgbClr>
                </a:solidFill>
                <a:cs typeface="Calibri"/>
              </a:rPr>
              <a:t>Learned Python basics throughout Tech Workshop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000" b="1">
                <a:solidFill>
                  <a:srgbClr val="000000">
                    <a:alpha val="70000"/>
                  </a:srgbClr>
                </a:solidFill>
                <a:cs typeface="Calibri"/>
              </a:rPr>
              <a:t>Using Python to create a model to analyze data and create a prediction</a:t>
            </a:r>
            <a:endParaRPr lang="en-US">
              <a:cs typeface="Calibri" panose="020F0502020204030204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000" b="1">
                <a:solidFill>
                  <a:srgbClr val="000000">
                    <a:alpha val="70000"/>
                  </a:srgbClr>
                </a:solidFill>
                <a:cs typeface="Calibri"/>
              </a:rPr>
              <a:t>Using charts and graphs to describe data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000" b="1">
                <a:solidFill>
                  <a:srgbClr val="000000">
                    <a:alpha val="70000"/>
                  </a:srgbClr>
                </a:solidFill>
                <a:cs typeface="Calibri"/>
              </a:rPr>
              <a:t>Determining how likely it is for Ascend members to get Monkey Pox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C3A3433B-7438-E0D8-3C1B-85EEDD603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308" y="4289656"/>
            <a:ext cx="4475966" cy="13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011CE-F803-01C1-F422-B597DB57A455}"/>
              </a:ext>
            </a:extLst>
          </p:cNvPr>
          <p:cNvSpPr txBox="1"/>
          <p:nvPr/>
        </p:nvSpPr>
        <p:spPr>
          <a:xfrm>
            <a:off x="1283831" y="350760"/>
            <a:ext cx="4797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Correlation Heat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6DCEC-B17E-4AD7-2F8D-375A2942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024" y="2261378"/>
            <a:ext cx="6673785" cy="4071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9A5D3B-DAE7-745D-706E-053A117BF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06" r="26870"/>
          <a:stretch/>
        </p:blipFill>
        <p:spPr>
          <a:xfrm>
            <a:off x="551374" y="1223517"/>
            <a:ext cx="11178505" cy="872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942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858932" y="1740079"/>
            <a:ext cx="6510056" cy="2939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0</a:t>
            </a:r>
            <a:r>
              <a:rPr lang="en-US" altLang="ko-KR" sz="8000" b="1">
                <a:solidFill>
                  <a:schemeClr val="bg1"/>
                </a:solidFill>
              </a:rPr>
              <a:t>6</a:t>
            </a:r>
            <a:r>
              <a:rPr lang="en-US" sz="8000" b="1">
                <a:solidFill>
                  <a:schemeClr val="bg1"/>
                </a:solidFill>
              </a:rPr>
              <a:t>. Logistic  </a:t>
            </a:r>
          </a:p>
          <a:p>
            <a:r>
              <a:rPr lang="en-US" sz="8000" b="1">
                <a:solidFill>
                  <a:schemeClr val="bg1"/>
                </a:solidFill>
              </a:rPr>
              <a:t>      Regression</a:t>
            </a:r>
          </a:p>
        </p:txBody>
      </p:sp>
    </p:spTree>
    <p:extLst>
      <p:ext uri="{BB962C8B-B14F-4D97-AF65-F5344CB8AC3E}">
        <p14:creationId xmlns:p14="http://schemas.microsoft.com/office/powerpoint/2010/main" val="1463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A9F66E5A-60E6-EDE8-3D38-E720ABF69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021" y="2112028"/>
            <a:ext cx="8226194" cy="3413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F41E37-2B8F-0994-9CC0-2A5BF1251DEE}"/>
              </a:ext>
            </a:extLst>
          </p:cNvPr>
          <p:cNvSpPr txBox="1"/>
          <p:nvPr/>
        </p:nvSpPr>
        <p:spPr>
          <a:xfrm>
            <a:off x="1283831" y="350760"/>
            <a:ext cx="38926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Splitting 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7578D-7C97-F167-69AB-89DBDE1AC6FF}"/>
              </a:ext>
            </a:extLst>
          </p:cNvPr>
          <p:cNvSpPr/>
          <p:nvPr/>
        </p:nvSpPr>
        <p:spPr>
          <a:xfrm>
            <a:off x="1922929" y="1882587"/>
            <a:ext cx="8076285" cy="1949823"/>
          </a:xfrm>
          <a:prstGeom prst="rect">
            <a:avLst/>
          </a:prstGeom>
          <a:solidFill>
            <a:srgbClr val="C00000">
              <a:alpha val="8056"/>
            </a:srgbClr>
          </a:solidFill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39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FEAAF8-1A8F-3CEF-CE25-5C21D1979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1" y="1212152"/>
            <a:ext cx="4447708" cy="2610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BF0E3C-7FDE-1611-073C-6009BF3AD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31" y="4839818"/>
            <a:ext cx="8199438" cy="15044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8A4EB-CC3C-B0F3-E85F-0F7CF877F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31" y="3901352"/>
            <a:ext cx="8199438" cy="8601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FD5828-76B1-806A-4D60-79449F1F6C9F}"/>
              </a:ext>
            </a:extLst>
          </p:cNvPr>
          <p:cNvSpPr txBox="1"/>
          <p:nvPr/>
        </p:nvSpPr>
        <p:spPr>
          <a:xfrm>
            <a:off x="1283831" y="350760"/>
            <a:ext cx="5885201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cs typeface="Calibri"/>
              </a:rPr>
              <a:t>Creating Regression Model</a:t>
            </a:r>
            <a:endParaRPr lang="en-US" sz="4000" b="1"/>
          </a:p>
        </p:txBody>
      </p:sp>
      <p:sp>
        <p:nvSpPr>
          <p:cNvPr id="7" name="Up Arrow Callout 6">
            <a:extLst>
              <a:ext uri="{FF2B5EF4-FFF2-40B4-BE49-F238E27FC236}">
                <a16:creationId xmlns:a16="http://schemas.microsoft.com/office/drawing/2014/main" id="{F4992E84-ED66-744F-DE4A-0E930EF6E875}"/>
              </a:ext>
            </a:extLst>
          </p:cNvPr>
          <p:cNvSpPr/>
          <p:nvPr/>
        </p:nvSpPr>
        <p:spPr>
          <a:xfrm rot="16200000">
            <a:off x="9631736" y="3387532"/>
            <a:ext cx="1215577" cy="2086489"/>
          </a:xfrm>
          <a:prstGeom prst="upArrowCallout">
            <a:avLst/>
          </a:prstGeom>
          <a:solidFill>
            <a:schemeClr val="bg1"/>
          </a:solidFill>
          <a:ln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EDAC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6ED24-454C-761A-E87E-FAC5E112B3FC}"/>
              </a:ext>
            </a:extLst>
          </p:cNvPr>
          <p:cNvSpPr txBox="1"/>
          <p:nvPr/>
        </p:nvSpPr>
        <p:spPr>
          <a:xfrm>
            <a:off x="10078212" y="4115123"/>
            <a:ext cx="97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Splitting</a:t>
            </a:r>
          </a:p>
          <a:p>
            <a:r>
              <a:rPr lang="en-US" b="1"/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321731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oid 1">
            <a:extLst>
              <a:ext uri="{FF2B5EF4-FFF2-40B4-BE49-F238E27FC236}">
                <a16:creationId xmlns:a16="http://schemas.microsoft.com/office/drawing/2014/main" id="{CF621C4F-9691-D4B5-75FF-DE475B183913}"/>
              </a:ext>
            </a:extLst>
          </p:cNvPr>
          <p:cNvSpPr/>
          <p:nvPr/>
        </p:nvSpPr>
        <p:spPr>
          <a:xfrm rot="16200000">
            <a:off x="2382662" y="3615237"/>
            <a:ext cx="5092168" cy="686595"/>
          </a:xfrm>
          <a:prstGeom prst="trapezoid">
            <a:avLst>
              <a:gd name="adj" fmla="val 82895"/>
            </a:avLst>
          </a:prstGeom>
          <a:gradFill>
            <a:gsLst>
              <a:gs pos="45000">
                <a:srgbClr val="FFECB3"/>
              </a:gs>
              <a:gs pos="100000">
                <a:schemeClr val="accent4">
                  <a:lumMod val="60000"/>
                  <a:lumOff val="40000"/>
                </a:schemeClr>
              </a:gs>
              <a:gs pos="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7510C4-7B83-2897-9089-C447639CE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214116"/>
              </p:ext>
            </p:extLst>
          </p:nvPr>
        </p:nvGraphicFramePr>
        <p:xfrm>
          <a:off x="591669" y="1129253"/>
          <a:ext cx="3993777" cy="534983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2413">
                  <a:extLst>
                    <a:ext uri="{9D8B030D-6E8A-4147-A177-3AD203B41FA5}">
                      <a16:colId xmlns:a16="http://schemas.microsoft.com/office/drawing/2014/main" val="2132514584"/>
                    </a:ext>
                  </a:extLst>
                </a:gridCol>
                <a:gridCol w="1574775">
                  <a:extLst>
                    <a:ext uri="{9D8B030D-6E8A-4147-A177-3AD203B41FA5}">
                      <a16:colId xmlns:a16="http://schemas.microsoft.com/office/drawing/2014/main" val="3398062701"/>
                    </a:ext>
                  </a:extLst>
                </a:gridCol>
                <a:gridCol w="1906589">
                  <a:extLst>
                    <a:ext uri="{9D8B030D-6E8A-4147-A177-3AD203B41FA5}">
                      <a16:colId xmlns:a16="http://schemas.microsoft.com/office/drawing/2014/main" val="26302181"/>
                    </a:ext>
                  </a:extLst>
                </a:gridCol>
              </a:tblGrid>
              <a:tr h="314696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Prediction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364142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Juhui</a:t>
                      </a:r>
                      <a:r>
                        <a:rPr lang="en-US" sz="1400"/>
                        <a:t> Yun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807632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Bhavya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401186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Kiyun</a:t>
                      </a:r>
                      <a:r>
                        <a:rPr lang="en-US" sz="1400"/>
                        <a:t> 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769206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Daniel Nguyen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93591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Chris Guo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401443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Clara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184268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Drake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021001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Kevin Wu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88750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Alleen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87472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C00000"/>
                          </a:solidFill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269712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Jasmine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637476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44088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Johnny Lee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026806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Nandini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501986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999695"/>
                  </a:ext>
                </a:extLst>
              </a:tr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err="1"/>
                        <a:t>Seungeun</a:t>
                      </a:r>
                      <a:r>
                        <a:rPr lang="en-US" sz="1400"/>
                        <a:t> Yi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70C0"/>
                          </a:solidFill>
                        </a:rPr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72991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37EA65-83A7-917A-5D03-EE2265A9E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797259"/>
              </p:ext>
            </p:extLst>
          </p:nvPr>
        </p:nvGraphicFramePr>
        <p:xfrm>
          <a:off x="5155447" y="1103718"/>
          <a:ext cx="1656936" cy="540090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6936">
                  <a:extLst>
                    <a:ext uri="{9D8B030D-6E8A-4147-A177-3AD203B41FA5}">
                      <a16:colId xmlns:a16="http://schemas.microsoft.com/office/drawing/2014/main" val="4244671820"/>
                    </a:ext>
                  </a:extLst>
                </a:gridCol>
              </a:tblGrid>
              <a:tr h="31469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Actual 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341999"/>
                  </a:ext>
                </a:extLst>
              </a:tr>
              <a:tr h="5035141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3611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C7A505-F95C-6AB3-0857-1F2AC9C61D60}"/>
              </a:ext>
            </a:extLst>
          </p:cNvPr>
          <p:cNvSpPr txBox="1"/>
          <p:nvPr/>
        </p:nvSpPr>
        <p:spPr>
          <a:xfrm>
            <a:off x="1283831" y="350760"/>
            <a:ext cx="563654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000" b="1">
                <a:cs typeface="Calibri"/>
              </a:rPr>
              <a:t>Regression Model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622F4-CBB4-6794-6260-DEB6B04AE329}"/>
              </a:ext>
            </a:extLst>
          </p:cNvPr>
          <p:cNvSpPr txBox="1"/>
          <p:nvPr/>
        </p:nvSpPr>
        <p:spPr>
          <a:xfrm>
            <a:off x="8008744" y="1906629"/>
            <a:ext cx="31190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>
                <a:solidFill>
                  <a:srgbClr val="486BE8"/>
                </a:solidFill>
              </a:rPr>
              <a:t>8 Negative</a:t>
            </a:r>
          </a:p>
          <a:p>
            <a:r>
              <a:rPr lang="en-US" sz="4000" b="1" i="1">
                <a:solidFill>
                  <a:srgbClr val="C00000"/>
                </a:solidFill>
              </a:rPr>
              <a:t>8 Positive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D5DB69DD-0B93-72EE-1077-6B2ADA0B96B0}"/>
              </a:ext>
            </a:extLst>
          </p:cNvPr>
          <p:cNvSpPr/>
          <p:nvPr/>
        </p:nvSpPr>
        <p:spPr>
          <a:xfrm>
            <a:off x="8533093" y="3429000"/>
            <a:ext cx="1350141" cy="818465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CB613B-ABD3-F0B6-194B-ED557F92F90E}"/>
              </a:ext>
            </a:extLst>
          </p:cNvPr>
          <p:cNvSpPr/>
          <p:nvPr/>
        </p:nvSpPr>
        <p:spPr>
          <a:xfrm>
            <a:off x="7811375" y="4649492"/>
            <a:ext cx="2793575" cy="9763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50% Accuracy</a:t>
            </a:r>
          </a:p>
        </p:txBody>
      </p:sp>
    </p:spTree>
    <p:extLst>
      <p:ext uri="{BB962C8B-B14F-4D97-AF65-F5344CB8AC3E}">
        <p14:creationId xmlns:p14="http://schemas.microsoft.com/office/powerpoint/2010/main" val="221763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858932" y="1740079"/>
            <a:ext cx="6510056" cy="29394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96287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>
            <a:extLst>
              <a:ext uri="{FF2B5EF4-FFF2-40B4-BE49-F238E27FC236}">
                <a16:creationId xmlns:a16="http://schemas.microsoft.com/office/drawing/2014/main" id="{9CBF01B8-84FD-5054-BD4F-36453FC361D2}"/>
              </a:ext>
            </a:extLst>
          </p:cNvPr>
          <p:cNvSpPr/>
          <p:nvPr/>
        </p:nvSpPr>
        <p:spPr>
          <a:xfrm>
            <a:off x="672353" y="1492623"/>
            <a:ext cx="2702859" cy="1062318"/>
          </a:xfrm>
          <a:prstGeom prst="homePlat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4310BB9F-1F83-8B3D-6C11-AF9ADE021F57}"/>
              </a:ext>
            </a:extLst>
          </p:cNvPr>
          <p:cNvSpPr/>
          <p:nvPr/>
        </p:nvSpPr>
        <p:spPr>
          <a:xfrm>
            <a:off x="3366247" y="1479173"/>
            <a:ext cx="2675965" cy="1075765"/>
          </a:xfrm>
          <a:prstGeom prst="chevron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62690EB3-0BCC-F3DC-CCB4-68C71581372C}"/>
              </a:ext>
            </a:extLst>
          </p:cNvPr>
          <p:cNvSpPr/>
          <p:nvPr/>
        </p:nvSpPr>
        <p:spPr>
          <a:xfrm>
            <a:off x="6042212" y="1479174"/>
            <a:ext cx="2675965" cy="1075765"/>
          </a:xfrm>
          <a:prstGeom prst="chevron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F7C0A508-1D0C-2E1A-1F05-3984EB30BA75}"/>
              </a:ext>
            </a:extLst>
          </p:cNvPr>
          <p:cNvSpPr/>
          <p:nvPr/>
        </p:nvSpPr>
        <p:spPr>
          <a:xfrm>
            <a:off x="8718177" y="1479174"/>
            <a:ext cx="2675965" cy="1075765"/>
          </a:xfrm>
          <a:prstGeom prst="chevron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86111-D223-20C0-36F1-2C76F02750EF}"/>
              </a:ext>
            </a:extLst>
          </p:cNvPr>
          <p:cNvSpPr txBox="1"/>
          <p:nvPr/>
        </p:nvSpPr>
        <p:spPr>
          <a:xfrm>
            <a:off x="839321" y="1823727"/>
            <a:ext cx="237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5F20F-711D-A8F7-159A-4D698EC3157D}"/>
              </a:ext>
            </a:extLst>
          </p:cNvPr>
          <p:cNvSpPr txBox="1"/>
          <p:nvPr/>
        </p:nvSpPr>
        <p:spPr>
          <a:xfrm>
            <a:off x="6529668" y="1817000"/>
            <a:ext cx="237788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Correlation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1B8F9-4949-3964-E33E-2AE4A2320215}"/>
              </a:ext>
            </a:extLst>
          </p:cNvPr>
          <p:cNvSpPr txBox="1"/>
          <p:nvPr/>
        </p:nvSpPr>
        <p:spPr>
          <a:xfrm>
            <a:off x="9205633" y="1817000"/>
            <a:ext cx="237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983D0A-331F-E3DE-6C53-B7A962DCE3EA}"/>
              </a:ext>
            </a:extLst>
          </p:cNvPr>
          <p:cNvSpPr txBox="1"/>
          <p:nvPr/>
        </p:nvSpPr>
        <p:spPr>
          <a:xfrm>
            <a:off x="3962401" y="1823727"/>
            <a:ext cx="237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Data Cleansing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9416135F-2FBF-5BA8-BD9D-B7768AB40B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43" r="63562"/>
          <a:stretch/>
        </p:blipFill>
        <p:spPr>
          <a:xfrm>
            <a:off x="672353" y="3378858"/>
            <a:ext cx="2359754" cy="18772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4C7FAABB-17C0-D934-CD2C-0C48AED9A7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70" t="3128"/>
          <a:stretch/>
        </p:blipFill>
        <p:spPr>
          <a:xfrm>
            <a:off x="6042213" y="3222209"/>
            <a:ext cx="2458044" cy="20339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3" descr="Table&#10;&#10;Description automatically generated">
            <a:extLst>
              <a:ext uri="{FF2B5EF4-FFF2-40B4-BE49-F238E27FC236}">
                <a16:creationId xmlns:a16="http://schemas.microsoft.com/office/drawing/2014/main" id="{011FA8FD-D0F0-E9D5-7790-8FBBD3F9B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201" y="3275996"/>
            <a:ext cx="2517917" cy="208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AB71AE75-A123-355C-F64A-B7AE3EB7D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6352" y="3222209"/>
            <a:ext cx="2520346" cy="2083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rapezoid 15">
            <a:extLst>
              <a:ext uri="{FF2B5EF4-FFF2-40B4-BE49-F238E27FC236}">
                <a16:creationId xmlns:a16="http://schemas.microsoft.com/office/drawing/2014/main" id="{427C6B14-F9E0-EBA8-B0E1-678D7384D7A3}"/>
              </a:ext>
            </a:extLst>
          </p:cNvPr>
          <p:cNvSpPr/>
          <p:nvPr/>
        </p:nvSpPr>
        <p:spPr>
          <a:xfrm rot="10800000">
            <a:off x="672353" y="2580388"/>
            <a:ext cx="2188509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apezoid 16">
            <a:extLst>
              <a:ext uri="{FF2B5EF4-FFF2-40B4-BE49-F238E27FC236}">
                <a16:creationId xmlns:a16="http://schemas.microsoft.com/office/drawing/2014/main" id="{556F1D6C-2C81-B33A-2354-51DD5F849DD6}"/>
              </a:ext>
            </a:extLst>
          </p:cNvPr>
          <p:cNvSpPr/>
          <p:nvPr/>
        </p:nvSpPr>
        <p:spPr>
          <a:xfrm rot="10800000">
            <a:off x="3375212" y="2588213"/>
            <a:ext cx="2188509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B57E3FD9-4CEA-1357-29B6-C412DE921F21}"/>
              </a:ext>
            </a:extLst>
          </p:cNvPr>
          <p:cNvSpPr/>
          <p:nvPr/>
        </p:nvSpPr>
        <p:spPr>
          <a:xfrm rot="10800000">
            <a:off x="6042212" y="2580388"/>
            <a:ext cx="2188509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8F7670D1-925A-5EAB-E44A-1D68D4A457A2}"/>
              </a:ext>
            </a:extLst>
          </p:cNvPr>
          <p:cNvSpPr/>
          <p:nvPr/>
        </p:nvSpPr>
        <p:spPr>
          <a:xfrm rot="10800000">
            <a:off x="8746352" y="2588214"/>
            <a:ext cx="2188509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12DA63-7266-EB23-80A2-C799DBE52DA8}"/>
              </a:ext>
            </a:extLst>
          </p:cNvPr>
          <p:cNvSpPr txBox="1"/>
          <p:nvPr/>
        </p:nvSpPr>
        <p:spPr>
          <a:xfrm>
            <a:off x="1283831" y="350760"/>
            <a:ext cx="3942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13134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8334-5235-3522-A027-663AB178ECA7}"/>
              </a:ext>
            </a:extLst>
          </p:cNvPr>
          <p:cNvSpPr txBox="1">
            <a:spLocks/>
          </p:cNvSpPr>
          <p:nvPr/>
        </p:nvSpPr>
        <p:spPr>
          <a:xfrm>
            <a:off x="125507" y="184898"/>
            <a:ext cx="3290047" cy="9984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B965DC-35E0-AA29-5018-45F2F90B58ED}"/>
              </a:ext>
            </a:extLst>
          </p:cNvPr>
          <p:cNvSpPr/>
          <p:nvPr/>
        </p:nvSpPr>
        <p:spPr>
          <a:xfrm>
            <a:off x="3253430" y="1183342"/>
            <a:ext cx="2705549" cy="43406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01.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Project Introduction</a:t>
            </a:r>
          </a:p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02.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Variable</a:t>
            </a:r>
          </a:p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03.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Data Visualization</a:t>
            </a:r>
          </a:p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04.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Data Cleansing</a:t>
            </a:r>
          </a:p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05.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Correlation Plot</a:t>
            </a:r>
          </a:p>
          <a:p>
            <a:pPr>
              <a:lnSpc>
                <a:spcPct val="200000"/>
              </a:lnSpc>
              <a:spcBef>
                <a:spcPts val="1000"/>
              </a:spcBef>
            </a:pPr>
            <a:r>
              <a:rPr lang="en-US" sz="2000">
                <a:solidFill>
                  <a:schemeClr val="tx1">
                    <a:alpha val="70000"/>
                  </a:schemeClr>
                </a:solidFill>
              </a:rPr>
              <a:t>06.</a:t>
            </a:r>
            <a:r>
              <a:rPr lang="en-US" sz="2000" b="1">
                <a:solidFill>
                  <a:schemeClr val="tx1">
                    <a:alpha val="70000"/>
                  </a:schemeClr>
                </a:solidFill>
              </a:rPr>
              <a:t> </a:t>
            </a:r>
            <a:r>
              <a:rPr lang="en-US" sz="2000" b="1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588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1450603" y="1861102"/>
            <a:ext cx="5340162" cy="1249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02. Variable</a:t>
            </a:r>
          </a:p>
        </p:txBody>
      </p:sp>
    </p:spTree>
    <p:extLst>
      <p:ext uri="{BB962C8B-B14F-4D97-AF65-F5344CB8AC3E}">
        <p14:creationId xmlns:p14="http://schemas.microsoft.com/office/powerpoint/2010/main" val="37549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0AB9-8378-9173-991B-B3F2BB449A30}"/>
              </a:ext>
            </a:extLst>
          </p:cNvPr>
          <p:cNvSpPr txBox="1">
            <a:spLocks/>
          </p:cNvSpPr>
          <p:nvPr/>
        </p:nvSpPr>
        <p:spPr>
          <a:xfrm>
            <a:off x="1284180" y="367935"/>
            <a:ext cx="7828948" cy="65404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Variable List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83279-9FEC-C2FD-A137-791C7D757648}"/>
              </a:ext>
            </a:extLst>
          </p:cNvPr>
          <p:cNvSpPr/>
          <p:nvPr/>
        </p:nvSpPr>
        <p:spPr>
          <a:xfrm>
            <a:off x="596152" y="1196789"/>
            <a:ext cx="7828948" cy="497540"/>
          </a:xfrm>
          <a:prstGeom prst="rect">
            <a:avLst/>
          </a:prstGeom>
          <a:solidFill>
            <a:srgbClr val="486B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Categorical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4FE5DF-5CA0-18DC-2DAC-559348E645C1}"/>
              </a:ext>
            </a:extLst>
          </p:cNvPr>
          <p:cNvSpPr/>
          <p:nvPr/>
        </p:nvSpPr>
        <p:spPr>
          <a:xfrm>
            <a:off x="8888506" y="1196789"/>
            <a:ext cx="2707342" cy="497540"/>
          </a:xfrm>
          <a:prstGeom prst="rect">
            <a:avLst/>
          </a:prstGeom>
          <a:solidFill>
            <a:srgbClr val="2ED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Unused Variables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8F37E-CE6D-45B3-691D-C4A62D330AC0}"/>
              </a:ext>
            </a:extLst>
          </p:cNvPr>
          <p:cNvSpPr/>
          <p:nvPr/>
        </p:nvSpPr>
        <p:spPr>
          <a:xfrm>
            <a:off x="1284180" y="1783968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Rectal Pain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75E8D7-8826-87FF-4F64-833B5D94ED88}"/>
              </a:ext>
            </a:extLst>
          </p:cNvPr>
          <p:cNvSpPr/>
          <p:nvPr/>
        </p:nvSpPr>
        <p:spPr>
          <a:xfrm>
            <a:off x="1284180" y="2351410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Sore Throat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9AC9D-BB06-D710-8EB9-A2CCF24188F3}"/>
              </a:ext>
            </a:extLst>
          </p:cNvPr>
          <p:cNvSpPr/>
          <p:nvPr/>
        </p:nvSpPr>
        <p:spPr>
          <a:xfrm>
            <a:off x="1284180" y="2927249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Penile Oedema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EA618-CFCC-03AC-78E9-A23C916B1ACF}"/>
              </a:ext>
            </a:extLst>
          </p:cNvPr>
          <p:cNvSpPr/>
          <p:nvPr/>
        </p:nvSpPr>
        <p:spPr>
          <a:xfrm>
            <a:off x="1284180" y="3512184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Oral Lesions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9331EA-8D82-E5F6-7528-F68095B8CAF9}"/>
              </a:ext>
            </a:extLst>
          </p:cNvPr>
          <p:cNvSpPr/>
          <p:nvPr/>
        </p:nvSpPr>
        <p:spPr>
          <a:xfrm>
            <a:off x="1284180" y="4096120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Solitary Lesion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EE64F-1405-2E32-7614-C5D32F989A06}"/>
              </a:ext>
            </a:extLst>
          </p:cNvPr>
          <p:cNvSpPr/>
          <p:nvPr/>
        </p:nvSpPr>
        <p:spPr>
          <a:xfrm>
            <a:off x="1284180" y="4687622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Swollen Tonsils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75481-0707-0A3F-F0FD-5F842CEE5E18}"/>
              </a:ext>
            </a:extLst>
          </p:cNvPr>
          <p:cNvSpPr/>
          <p:nvPr/>
        </p:nvSpPr>
        <p:spPr>
          <a:xfrm>
            <a:off x="1284180" y="5266761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HIV infection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07443-6C2F-9E80-95E7-083E4F9175A5}"/>
              </a:ext>
            </a:extLst>
          </p:cNvPr>
          <p:cNvSpPr/>
          <p:nvPr/>
        </p:nvSpPr>
        <p:spPr>
          <a:xfrm>
            <a:off x="1284180" y="5853940"/>
            <a:ext cx="7140920" cy="4975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Sexually Transmitted </a:t>
            </a:r>
            <a:r>
              <a:rPr lang="en-US" err="1">
                <a:solidFill>
                  <a:schemeClr val="tx1"/>
                </a:solidFill>
              </a:rPr>
              <a:t>Diesease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4E64C-256B-598F-6B2A-255EADE19E3F}"/>
              </a:ext>
            </a:extLst>
          </p:cNvPr>
          <p:cNvSpPr/>
          <p:nvPr/>
        </p:nvSpPr>
        <p:spPr>
          <a:xfrm>
            <a:off x="8888506" y="1861288"/>
            <a:ext cx="2707342" cy="52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Systemic illness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A57EF5-6740-3286-CD07-247D7CD60721}"/>
              </a:ext>
            </a:extLst>
          </p:cNvPr>
          <p:cNvSpPr/>
          <p:nvPr/>
        </p:nvSpPr>
        <p:spPr>
          <a:xfrm>
            <a:off x="680442" y="1812759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40E2-C19D-2B69-7FA4-DD0DB1E6E356}"/>
              </a:ext>
            </a:extLst>
          </p:cNvPr>
          <p:cNvSpPr/>
          <p:nvPr/>
        </p:nvSpPr>
        <p:spPr>
          <a:xfrm>
            <a:off x="675945" y="2381232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1BF562-CBEB-8AD1-D1A4-F644890B81D9}"/>
              </a:ext>
            </a:extLst>
          </p:cNvPr>
          <p:cNvSpPr/>
          <p:nvPr/>
        </p:nvSpPr>
        <p:spPr>
          <a:xfrm>
            <a:off x="675945" y="2949705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D2EDE7C-6995-1ED3-5079-8D4593C4D980}"/>
              </a:ext>
            </a:extLst>
          </p:cNvPr>
          <p:cNvSpPr/>
          <p:nvPr/>
        </p:nvSpPr>
        <p:spPr>
          <a:xfrm>
            <a:off x="680442" y="3550676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DEF4B1-61B6-9431-9F3C-C6A3604BE393}"/>
              </a:ext>
            </a:extLst>
          </p:cNvPr>
          <p:cNvSpPr/>
          <p:nvPr/>
        </p:nvSpPr>
        <p:spPr>
          <a:xfrm>
            <a:off x="675945" y="4119149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258D608-C457-8040-547E-3FABC8415BEA}"/>
              </a:ext>
            </a:extLst>
          </p:cNvPr>
          <p:cNvSpPr/>
          <p:nvPr/>
        </p:nvSpPr>
        <p:spPr>
          <a:xfrm>
            <a:off x="675945" y="4687622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6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A425416-138F-9751-7E87-A18B56872125}"/>
              </a:ext>
            </a:extLst>
          </p:cNvPr>
          <p:cNvSpPr/>
          <p:nvPr/>
        </p:nvSpPr>
        <p:spPr>
          <a:xfrm>
            <a:off x="680442" y="5278503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85A2A6-2CEF-5C36-622B-81BD69E7081A}"/>
              </a:ext>
            </a:extLst>
          </p:cNvPr>
          <p:cNvSpPr/>
          <p:nvPr/>
        </p:nvSpPr>
        <p:spPr>
          <a:xfrm>
            <a:off x="675945" y="5846976"/>
            <a:ext cx="425823" cy="420220"/>
          </a:xfrm>
          <a:prstGeom prst="ellipse">
            <a:avLst/>
          </a:prstGeom>
          <a:solidFill>
            <a:srgbClr val="486BE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</a:p>
        </p:txBody>
      </p:sp>
      <p:sp>
        <p:nvSpPr>
          <p:cNvPr id="24" name="Up Arrow Callout 23">
            <a:extLst>
              <a:ext uri="{FF2B5EF4-FFF2-40B4-BE49-F238E27FC236}">
                <a16:creationId xmlns:a16="http://schemas.microsoft.com/office/drawing/2014/main" id="{175EDF5F-A9DB-F475-3C0B-5F1F4A4F9079}"/>
              </a:ext>
            </a:extLst>
          </p:cNvPr>
          <p:cNvSpPr/>
          <p:nvPr/>
        </p:nvSpPr>
        <p:spPr>
          <a:xfrm>
            <a:off x="8888506" y="2985050"/>
            <a:ext cx="2707342" cy="2122791"/>
          </a:xfrm>
          <a:prstGeom prst="upArrowCallout">
            <a:avLst/>
          </a:prstGeom>
          <a:solidFill>
            <a:schemeClr val="bg1"/>
          </a:solidFill>
          <a:ln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EDAC3"/>
                </a:solidFill>
              </a:rPr>
              <a:t>4 Values contained</a:t>
            </a:r>
          </a:p>
        </p:txBody>
      </p:sp>
    </p:spTree>
    <p:extLst>
      <p:ext uri="{BB962C8B-B14F-4D97-AF65-F5344CB8AC3E}">
        <p14:creationId xmlns:p14="http://schemas.microsoft.com/office/powerpoint/2010/main" val="3673866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1DEF1BF-58DF-7B00-1445-5D79F1B1C374}"/>
              </a:ext>
            </a:extLst>
          </p:cNvPr>
          <p:cNvSpPr txBox="1">
            <a:spLocks/>
          </p:cNvSpPr>
          <p:nvPr/>
        </p:nvSpPr>
        <p:spPr>
          <a:xfrm>
            <a:off x="1047192" y="1807314"/>
            <a:ext cx="7168962" cy="124984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>
                <a:solidFill>
                  <a:schemeClr val="bg1"/>
                </a:solidFill>
              </a:rPr>
              <a:t>03. Data</a:t>
            </a:r>
          </a:p>
          <a:p>
            <a:r>
              <a:rPr lang="en-US" sz="8000" b="1">
                <a:solidFill>
                  <a:schemeClr val="bg1"/>
                </a:solidFill>
              </a:rPr>
              <a:t>      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62210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1B1B29-0431-11D2-1921-5B59009EE2DF}"/>
              </a:ext>
            </a:extLst>
          </p:cNvPr>
          <p:cNvSpPr txBox="1"/>
          <p:nvPr/>
        </p:nvSpPr>
        <p:spPr>
          <a:xfrm>
            <a:off x="1283831" y="350760"/>
            <a:ext cx="3605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Vertical Bar Plot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D8C71F-B315-61FB-BAF9-A948657D16D7}"/>
              </a:ext>
            </a:extLst>
          </p:cNvPr>
          <p:cNvSpPr/>
          <p:nvPr/>
        </p:nvSpPr>
        <p:spPr>
          <a:xfrm>
            <a:off x="4647314" y="4379008"/>
            <a:ext cx="6661893" cy="2011850"/>
          </a:xfrm>
          <a:prstGeom prst="rect">
            <a:avLst/>
          </a:prstGeom>
          <a:solidFill>
            <a:schemeClr val="bg1"/>
          </a:solidFill>
          <a:ln w="28575">
            <a:solidFill>
              <a:srgbClr val="486BE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B278D-589C-5236-C02F-359373199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1" b="69627"/>
          <a:stretch/>
        </p:blipFill>
        <p:spPr>
          <a:xfrm>
            <a:off x="736056" y="1269351"/>
            <a:ext cx="10716297" cy="24947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F0F41-3585-1DE7-2BAF-E47E3E94A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208" y="4424826"/>
            <a:ext cx="3189104" cy="1925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8D2B0-65B6-A8E4-564E-1DD26247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" t="34775" r="23436" b="-22"/>
          <a:stretch/>
        </p:blipFill>
        <p:spPr>
          <a:xfrm>
            <a:off x="1283831" y="4379008"/>
            <a:ext cx="3059498" cy="2011850"/>
          </a:xfrm>
          <a:prstGeom prst="rect">
            <a:avLst/>
          </a:prstGeom>
          <a:ln w="28575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1F12D4-1D65-DB12-6C5E-506552457E3B}"/>
              </a:ext>
            </a:extLst>
          </p:cNvPr>
          <p:cNvSpPr/>
          <p:nvPr/>
        </p:nvSpPr>
        <p:spPr>
          <a:xfrm>
            <a:off x="736056" y="1499084"/>
            <a:ext cx="1305298" cy="2158873"/>
          </a:xfrm>
          <a:prstGeom prst="rect">
            <a:avLst/>
          </a:prstGeom>
          <a:solidFill>
            <a:schemeClr val="accent4">
              <a:alpha val="326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541FD-14D8-7E2A-B0DE-EBF776A7B97B}"/>
              </a:ext>
            </a:extLst>
          </p:cNvPr>
          <p:cNvSpPr/>
          <p:nvPr/>
        </p:nvSpPr>
        <p:spPr>
          <a:xfrm>
            <a:off x="6179511" y="1771402"/>
            <a:ext cx="1494937" cy="301714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8C384E-1F28-4927-DB77-4CDB2169F141}"/>
              </a:ext>
            </a:extLst>
          </p:cNvPr>
          <p:cNvSpPr/>
          <p:nvPr/>
        </p:nvSpPr>
        <p:spPr>
          <a:xfrm>
            <a:off x="5022542" y="1499084"/>
            <a:ext cx="1494937" cy="272318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FB236C-AE5E-AFA7-3EA7-EC256910A2C5}"/>
              </a:ext>
            </a:extLst>
          </p:cNvPr>
          <p:cNvSpPr/>
          <p:nvPr/>
        </p:nvSpPr>
        <p:spPr>
          <a:xfrm>
            <a:off x="4343329" y="2844865"/>
            <a:ext cx="1578626" cy="272318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8A46FD-98DC-6381-1F56-FCF6C4FFF316}"/>
              </a:ext>
            </a:extLst>
          </p:cNvPr>
          <p:cNvSpPr/>
          <p:nvPr/>
        </p:nvSpPr>
        <p:spPr>
          <a:xfrm>
            <a:off x="5414859" y="3372706"/>
            <a:ext cx="1578626" cy="293090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0D0182-165C-05BC-EA20-E1CD1A3E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838" y="4405902"/>
            <a:ext cx="3000610" cy="19256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015FF6C-7FAB-0A81-78A2-D75DF28D024A}"/>
              </a:ext>
            </a:extLst>
          </p:cNvPr>
          <p:cNvSpPr/>
          <p:nvPr/>
        </p:nvSpPr>
        <p:spPr>
          <a:xfrm>
            <a:off x="9784094" y="3344626"/>
            <a:ext cx="588952" cy="293090"/>
          </a:xfrm>
          <a:prstGeom prst="rect">
            <a:avLst/>
          </a:prstGeom>
          <a:solidFill>
            <a:srgbClr val="00B05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31053630-FE2B-F47C-A50F-BAF2F164C67D}"/>
              </a:ext>
            </a:extLst>
          </p:cNvPr>
          <p:cNvSpPr/>
          <p:nvPr/>
        </p:nvSpPr>
        <p:spPr>
          <a:xfrm rot="10800000">
            <a:off x="736056" y="3764088"/>
            <a:ext cx="10716297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D41AB5-43E8-602D-B4AF-E328BE12FB93}"/>
              </a:ext>
            </a:extLst>
          </p:cNvPr>
          <p:cNvSpPr/>
          <p:nvPr/>
        </p:nvSpPr>
        <p:spPr>
          <a:xfrm>
            <a:off x="5855016" y="6131252"/>
            <a:ext cx="1325713" cy="227234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DEE667-28A2-2F98-7CD8-1AD54D4AD434}"/>
              </a:ext>
            </a:extLst>
          </p:cNvPr>
          <p:cNvSpPr/>
          <p:nvPr/>
        </p:nvSpPr>
        <p:spPr>
          <a:xfrm>
            <a:off x="9574306" y="6131252"/>
            <a:ext cx="1008529" cy="219262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4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A0567-7E91-EB01-6DF7-971397F5659B}"/>
              </a:ext>
            </a:extLst>
          </p:cNvPr>
          <p:cNvSpPr txBox="1"/>
          <p:nvPr/>
        </p:nvSpPr>
        <p:spPr>
          <a:xfrm>
            <a:off x="1283831" y="350760"/>
            <a:ext cx="4194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Horizontal Bar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15763-4471-F266-288E-8067EC224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75" r="29843" b="2857"/>
          <a:stretch/>
        </p:blipFill>
        <p:spPr>
          <a:xfrm>
            <a:off x="2550459" y="4219765"/>
            <a:ext cx="3142315" cy="20419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9DC915-D619-0913-49BB-8719FCC5D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268"/>
          <a:stretch/>
        </p:blipFill>
        <p:spPr>
          <a:xfrm>
            <a:off x="2107902" y="1247594"/>
            <a:ext cx="7630267" cy="2572778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65EA7F-1AAD-7FE7-E363-4F9D0142C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9"/>
          <a:stretch/>
        </p:blipFill>
        <p:spPr>
          <a:xfrm>
            <a:off x="5923035" y="4158548"/>
            <a:ext cx="3142316" cy="21031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rapezoid 5">
            <a:extLst>
              <a:ext uri="{FF2B5EF4-FFF2-40B4-BE49-F238E27FC236}">
                <a16:creationId xmlns:a16="http://schemas.microsoft.com/office/drawing/2014/main" id="{6D11D74C-ABBB-DD17-D33B-95885B5AACAF}"/>
              </a:ext>
            </a:extLst>
          </p:cNvPr>
          <p:cNvSpPr/>
          <p:nvPr/>
        </p:nvSpPr>
        <p:spPr>
          <a:xfrm rot="10800000">
            <a:off x="2107901" y="3820371"/>
            <a:ext cx="7533640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645E90-ACEB-812C-B6AE-062C8F2510D8}"/>
              </a:ext>
            </a:extLst>
          </p:cNvPr>
          <p:cNvSpPr txBox="1"/>
          <p:nvPr/>
        </p:nvSpPr>
        <p:spPr>
          <a:xfrm>
            <a:off x="1283831" y="350760"/>
            <a:ext cx="2117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Pie 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975F00-8D98-745F-1253-769E78F16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43" r="63562"/>
          <a:stretch/>
        </p:blipFill>
        <p:spPr>
          <a:xfrm>
            <a:off x="1283831" y="3959325"/>
            <a:ext cx="2886980" cy="2296727"/>
          </a:xfrm>
          <a:prstGeom prst="rect">
            <a:avLst/>
          </a:prstGeom>
          <a:ln w="28575"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AB249-30D0-FF66-6357-2A27A2974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78" y="3959325"/>
            <a:ext cx="2850644" cy="2296727"/>
          </a:xfrm>
          <a:prstGeom prst="rect">
            <a:avLst/>
          </a:prstGeom>
          <a:ln w="28575"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924F5-3EC5-AF8A-23E9-D158C6742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191" y="3959325"/>
            <a:ext cx="3142129" cy="2300251"/>
          </a:xfrm>
          <a:prstGeom prst="rect">
            <a:avLst/>
          </a:prstGeom>
          <a:ln w="28575">
            <a:solidFill>
              <a:srgbClr val="2EDAC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0C630-7AA5-63D3-31B1-6D9E111D4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373" b="62040"/>
          <a:stretch/>
        </p:blipFill>
        <p:spPr>
          <a:xfrm>
            <a:off x="641071" y="1353192"/>
            <a:ext cx="11125105" cy="1933177"/>
          </a:xfrm>
          <a:prstGeom prst="rect">
            <a:avLst/>
          </a:prstGeom>
        </p:spPr>
      </p:pic>
      <p:sp>
        <p:nvSpPr>
          <p:cNvPr id="7" name="Trapezoid 6">
            <a:extLst>
              <a:ext uri="{FF2B5EF4-FFF2-40B4-BE49-F238E27FC236}">
                <a16:creationId xmlns:a16="http://schemas.microsoft.com/office/drawing/2014/main" id="{A0634B9B-C4D7-F2E0-0478-E8E8686D02D2}"/>
              </a:ext>
            </a:extLst>
          </p:cNvPr>
          <p:cNvSpPr/>
          <p:nvPr/>
        </p:nvSpPr>
        <p:spPr>
          <a:xfrm rot="10800000">
            <a:off x="641071" y="3286368"/>
            <a:ext cx="10802376" cy="535685"/>
          </a:xfrm>
          <a:prstGeom prst="trapezoid">
            <a:avLst>
              <a:gd name="adj" fmla="val 58334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AB671A-F41C-CDA7-1AB4-A047A6DC6A67}"/>
              </a:ext>
            </a:extLst>
          </p:cNvPr>
          <p:cNvSpPr/>
          <p:nvPr/>
        </p:nvSpPr>
        <p:spPr>
          <a:xfrm>
            <a:off x="2630604" y="1761566"/>
            <a:ext cx="1295937" cy="228600"/>
          </a:xfrm>
          <a:prstGeom prst="rect">
            <a:avLst/>
          </a:prstGeom>
          <a:solidFill>
            <a:srgbClr val="0070C0">
              <a:alpha val="326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12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Ascend Tech Workshop  Final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Son, Sarah Keumkyung</dc:creator>
  <cp:revision>2</cp:revision>
  <dcterms:created xsi:type="dcterms:W3CDTF">2022-10-25T18:47:00Z</dcterms:created>
  <dcterms:modified xsi:type="dcterms:W3CDTF">2023-09-25T21:37:09Z</dcterms:modified>
</cp:coreProperties>
</file>